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diagrams/drawing3.xml" ContentType="application/vnd.ms-office.drawingml.diagramDrawing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emf" ContentType="image/x-emf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Override PartName="/ppt/diagrams/layout2.xml" ContentType="application/vnd.openxmlformats-officedocument.drawingml.diagramLayout+xml"/>
  <Override PartName="/ppt/diagrams/data3.xml" ContentType="application/vnd.openxmlformats-officedocument.drawingml.diagramData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69.xml" ContentType="application/vnd.openxmlformats-officedocument.presentationml.notesSlide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Default Extension="xls" ContentType="application/vnd.ms-exce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diagrams/quickStyle1.xml" ContentType="application/vnd.openxmlformats-officedocument.drawingml.diagramStyl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layout4.xml" ContentType="application/vnd.openxmlformats-officedocument.drawingml.diagramLayout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diagrams/drawing2.xml" ContentType="application/vnd.ms-office.drawingml.diagramDrawing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334" r:id="rId2"/>
    <p:sldId id="453" r:id="rId3"/>
    <p:sldId id="368" r:id="rId4"/>
    <p:sldId id="519" r:id="rId5"/>
    <p:sldId id="474" r:id="rId6"/>
    <p:sldId id="361" r:id="rId7"/>
    <p:sldId id="362" r:id="rId8"/>
    <p:sldId id="475" r:id="rId9"/>
    <p:sldId id="378" r:id="rId10"/>
    <p:sldId id="379" r:id="rId11"/>
    <p:sldId id="374" r:id="rId12"/>
    <p:sldId id="408" r:id="rId13"/>
    <p:sldId id="386" r:id="rId14"/>
    <p:sldId id="390" r:id="rId15"/>
    <p:sldId id="391" r:id="rId16"/>
    <p:sldId id="392" r:id="rId17"/>
    <p:sldId id="518" r:id="rId18"/>
    <p:sldId id="394" r:id="rId19"/>
    <p:sldId id="395" r:id="rId20"/>
    <p:sldId id="396" r:id="rId21"/>
    <p:sldId id="397" r:id="rId22"/>
    <p:sldId id="398" r:id="rId23"/>
    <p:sldId id="400" r:id="rId24"/>
    <p:sldId id="363" r:id="rId25"/>
    <p:sldId id="401" r:id="rId26"/>
    <p:sldId id="402" r:id="rId27"/>
    <p:sldId id="409" r:id="rId28"/>
    <p:sldId id="410" r:id="rId29"/>
    <p:sldId id="364" r:id="rId30"/>
    <p:sldId id="365" r:id="rId31"/>
    <p:sldId id="366" r:id="rId32"/>
    <p:sldId id="447" r:id="rId33"/>
    <p:sldId id="448" r:id="rId34"/>
    <p:sldId id="451" r:id="rId35"/>
    <p:sldId id="411" r:id="rId36"/>
    <p:sldId id="417" r:id="rId37"/>
    <p:sldId id="412" r:id="rId38"/>
    <p:sldId id="414" r:id="rId39"/>
    <p:sldId id="415" r:id="rId40"/>
    <p:sldId id="416" r:id="rId41"/>
    <p:sldId id="520" r:id="rId42"/>
    <p:sldId id="500" r:id="rId43"/>
    <p:sldId id="501" r:id="rId44"/>
    <p:sldId id="339" r:id="rId45"/>
    <p:sldId id="421" r:id="rId46"/>
    <p:sldId id="422" r:id="rId47"/>
    <p:sldId id="515" r:id="rId48"/>
    <p:sldId id="508" r:id="rId49"/>
    <p:sldId id="509" r:id="rId50"/>
    <p:sldId id="510" r:id="rId51"/>
    <p:sldId id="511" r:id="rId52"/>
    <p:sldId id="512" r:id="rId53"/>
    <p:sldId id="513" r:id="rId54"/>
    <p:sldId id="517" r:id="rId55"/>
    <p:sldId id="516" r:id="rId56"/>
    <p:sldId id="507" r:id="rId57"/>
    <p:sldId id="477" r:id="rId58"/>
    <p:sldId id="478" r:id="rId59"/>
    <p:sldId id="479" r:id="rId60"/>
    <p:sldId id="480" r:id="rId61"/>
    <p:sldId id="481" r:id="rId62"/>
    <p:sldId id="482" r:id="rId63"/>
    <p:sldId id="483" r:id="rId64"/>
    <p:sldId id="484" r:id="rId65"/>
    <p:sldId id="485" r:id="rId66"/>
    <p:sldId id="486" r:id="rId67"/>
    <p:sldId id="487" r:id="rId68"/>
    <p:sldId id="488" r:id="rId69"/>
    <p:sldId id="489" r:id="rId70"/>
    <p:sldId id="490" r:id="rId71"/>
    <p:sldId id="491" r:id="rId72"/>
    <p:sldId id="492" r:id="rId73"/>
    <p:sldId id="493" r:id="rId74"/>
    <p:sldId id="494" r:id="rId75"/>
    <p:sldId id="495" r:id="rId76"/>
    <p:sldId id="496" r:id="rId77"/>
    <p:sldId id="497" r:id="rId78"/>
    <p:sldId id="498" r:id="rId79"/>
    <p:sldId id="499" r:id="rId80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8501" autoAdjust="0"/>
    <p:restoredTop sz="94718" autoAdjust="0"/>
  </p:normalViewPr>
  <p:slideViewPr>
    <p:cSldViewPr>
      <p:cViewPr varScale="1">
        <p:scale>
          <a:sx n="64" d="100"/>
          <a:sy n="64" d="100"/>
        </p:scale>
        <p:origin x="-22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16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D9ECB0-7DC4-4568-B5E5-CE23021E180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91303C1-3AC9-437B-8886-AA4B57B5BBDE}">
      <dgm:prSet phldrT="[Tekst]"/>
      <dgm:spPr/>
      <dgm:t>
        <a:bodyPr/>
        <a:lstStyle/>
        <a:p>
          <a:r>
            <a:rPr lang="en-US" dirty="0" smtClean="0"/>
            <a:t>System</a:t>
          </a:r>
          <a:endParaRPr lang="nl-NL" dirty="0"/>
        </a:p>
      </dgm:t>
    </dgm:pt>
    <dgm:pt modelId="{6C47EA57-B12C-47BD-8CBD-41122F900069}" type="parTrans" cxnId="{7FC065F0-56DB-4460-9E26-D3D7BD385F61}">
      <dgm:prSet/>
      <dgm:spPr/>
      <dgm:t>
        <a:bodyPr/>
        <a:lstStyle/>
        <a:p>
          <a:endParaRPr lang="nl-NL"/>
        </a:p>
      </dgm:t>
    </dgm:pt>
    <dgm:pt modelId="{71CF2063-0F56-4C6A-A823-47B2DFF1F723}" type="sibTrans" cxnId="{7FC065F0-56DB-4460-9E26-D3D7BD385F61}">
      <dgm:prSet/>
      <dgm:spPr/>
      <dgm:t>
        <a:bodyPr/>
        <a:lstStyle/>
        <a:p>
          <a:endParaRPr lang="nl-NL"/>
        </a:p>
      </dgm:t>
    </dgm:pt>
    <dgm:pt modelId="{AC2B909A-EFDA-4394-8AF7-5CFD06AFDF73}">
      <dgm:prSet phldrT="[Tekst]"/>
      <dgm:spPr/>
      <dgm:t>
        <a:bodyPr/>
        <a:lstStyle/>
        <a:p>
          <a:r>
            <a:rPr lang="en-US" dirty="0" smtClean="0"/>
            <a:t>Observations</a:t>
          </a:r>
          <a:endParaRPr lang="nl-NL" dirty="0"/>
        </a:p>
      </dgm:t>
    </dgm:pt>
    <dgm:pt modelId="{AE804BF9-9465-4870-B7B7-CBC176F1CDE0}" type="parTrans" cxnId="{461FBF60-6E32-4831-89B5-4CE2141ACF11}">
      <dgm:prSet/>
      <dgm:spPr/>
      <dgm:t>
        <a:bodyPr/>
        <a:lstStyle/>
        <a:p>
          <a:endParaRPr lang="nl-NL"/>
        </a:p>
      </dgm:t>
    </dgm:pt>
    <dgm:pt modelId="{AE16B89F-FD65-41BF-A2FF-3F5460512978}" type="sibTrans" cxnId="{461FBF60-6E32-4831-89B5-4CE2141ACF11}">
      <dgm:prSet/>
      <dgm:spPr/>
      <dgm:t>
        <a:bodyPr/>
        <a:lstStyle/>
        <a:p>
          <a:endParaRPr lang="nl-NL"/>
        </a:p>
      </dgm:t>
    </dgm:pt>
    <dgm:pt modelId="{44293C2A-3840-404D-AFEA-FAE44EDFA404}">
      <dgm:prSet phldrT="[Tekst]"/>
      <dgm:spPr/>
      <dgm:t>
        <a:bodyPr/>
        <a:lstStyle/>
        <a:p>
          <a:r>
            <a:rPr lang="en-US" dirty="0" smtClean="0"/>
            <a:t>Processing</a:t>
          </a:r>
          <a:endParaRPr lang="nl-NL" dirty="0"/>
        </a:p>
      </dgm:t>
    </dgm:pt>
    <dgm:pt modelId="{9695DD27-FCFA-40D9-A441-799FCDB5A27E}" type="parTrans" cxnId="{F9432FA7-99F2-4F90-9331-FF80EC28F886}">
      <dgm:prSet/>
      <dgm:spPr/>
      <dgm:t>
        <a:bodyPr/>
        <a:lstStyle/>
        <a:p>
          <a:endParaRPr lang="nl-NL"/>
        </a:p>
      </dgm:t>
    </dgm:pt>
    <dgm:pt modelId="{D202644D-CEA7-464A-9B02-DD8563308042}" type="sibTrans" cxnId="{F9432FA7-99F2-4F90-9331-FF80EC28F886}">
      <dgm:prSet/>
      <dgm:spPr/>
      <dgm:t>
        <a:bodyPr/>
        <a:lstStyle/>
        <a:p>
          <a:endParaRPr lang="nl-NL"/>
        </a:p>
      </dgm:t>
    </dgm:pt>
    <dgm:pt modelId="{8291346F-F075-41BD-B35C-11D8C49BD2A4}">
      <dgm:prSet phldrT="[Tekst]"/>
      <dgm:spPr/>
      <dgm:t>
        <a:bodyPr/>
        <a:lstStyle/>
        <a:p>
          <a:r>
            <a:rPr lang="en-US" dirty="0" smtClean="0"/>
            <a:t>model</a:t>
          </a:r>
          <a:endParaRPr lang="nl-NL" dirty="0"/>
        </a:p>
      </dgm:t>
    </dgm:pt>
    <dgm:pt modelId="{EC395A90-78CD-4EC6-903C-58CA3CD585F4}" type="parTrans" cxnId="{62C28D20-B33D-47ED-8717-33553C40F366}">
      <dgm:prSet/>
      <dgm:spPr/>
      <dgm:t>
        <a:bodyPr/>
        <a:lstStyle/>
        <a:p>
          <a:endParaRPr lang="nl-NL"/>
        </a:p>
      </dgm:t>
    </dgm:pt>
    <dgm:pt modelId="{7C2AE1B8-A8BE-465A-95E3-8CB336163B5A}" type="sibTrans" cxnId="{62C28D20-B33D-47ED-8717-33553C40F366}">
      <dgm:prSet/>
      <dgm:spPr/>
      <dgm:t>
        <a:bodyPr/>
        <a:lstStyle/>
        <a:p>
          <a:endParaRPr lang="nl-NL"/>
        </a:p>
      </dgm:t>
    </dgm:pt>
    <dgm:pt modelId="{13E7588B-BA92-47A5-97A5-D65481C7D1F8}" type="pres">
      <dgm:prSet presAssocID="{2FD9ECB0-7DC4-4568-B5E5-CE23021E1809}" presName="CompostProcess" presStyleCnt="0">
        <dgm:presLayoutVars>
          <dgm:dir/>
          <dgm:resizeHandles val="exact"/>
        </dgm:presLayoutVars>
      </dgm:prSet>
      <dgm:spPr/>
    </dgm:pt>
    <dgm:pt modelId="{1FC078AD-57A5-427C-AA23-FA7C1FA51DC0}" type="pres">
      <dgm:prSet presAssocID="{2FD9ECB0-7DC4-4568-B5E5-CE23021E1809}" presName="arrow" presStyleLbl="bgShp" presStyleIdx="0" presStyleCnt="1"/>
      <dgm:spPr/>
    </dgm:pt>
    <dgm:pt modelId="{AFF2E751-EABD-4432-B1D9-86D7914B9D07}" type="pres">
      <dgm:prSet presAssocID="{2FD9ECB0-7DC4-4568-B5E5-CE23021E1809}" presName="linearProcess" presStyleCnt="0"/>
      <dgm:spPr/>
    </dgm:pt>
    <dgm:pt modelId="{EF49CB9E-7F4D-4238-9FE0-FDDC6054B60F}" type="pres">
      <dgm:prSet presAssocID="{891303C1-3AC9-437B-8886-AA4B57B5BBDE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572CC94D-F1AA-4A6F-B49E-B9B9873BEC81}" type="pres">
      <dgm:prSet presAssocID="{71CF2063-0F56-4C6A-A823-47B2DFF1F723}" presName="sibTrans" presStyleCnt="0"/>
      <dgm:spPr/>
    </dgm:pt>
    <dgm:pt modelId="{AB3E1B64-373D-453E-8218-FD05F38861C9}" type="pres">
      <dgm:prSet presAssocID="{AC2B909A-EFDA-4394-8AF7-5CFD06AFDF73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5363AD3B-1527-469A-90D8-999FCB686B9C}" type="pres">
      <dgm:prSet presAssocID="{AE16B89F-FD65-41BF-A2FF-3F5460512978}" presName="sibTrans" presStyleCnt="0"/>
      <dgm:spPr/>
    </dgm:pt>
    <dgm:pt modelId="{F8AB0408-0EA7-402A-90B1-51119553C4F3}" type="pres">
      <dgm:prSet presAssocID="{44293C2A-3840-404D-AFEA-FAE44EDFA404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EBAF335F-8F49-4CD5-B463-22354CAEAA73}" type="pres">
      <dgm:prSet presAssocID="{D202644D-CEA7-464A-9B02-DD8563308042}" presName="sibTrans" presStyleCnt="0"/>
      <dgm:spPr/>
    </dgm:pt>
    <dgm:pt modelId="{75163ED6-5C58-4665-A207-7345E7A21161}" type="pres">
      <dgm:prSet presAssocID="{8291346F-F075-41BD-B35C-11D8C49BD2A4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4760935A-9FC5-4773-902F-819F232B2709}" type="presOf" srcId="{AC2B909A-EFDA-4394-8AF7-5CFD06AFDF73}" destId="{AB3E1B64-373D-453E-8218-FD05F38861C9}" srcOrd="0" destOrd="0" presId="urn:microsoft.com/office/officeart/2005/8/layout/hProcess9"/>
    <dgm:cxn modelId="{0E4CA4F8-030C-4129-B178-6534C7740CD2}" type="presOf" srcId="{44293C2A-3840-404D-AFEA-FAE44EDFA404}" destId="{F8AB0408-0EA7-402A-90B1-51119553C4F3}" srcOrd="0" destOrd="0" presId="urn:microsoft.com/office/officeart/2005/8/layout/hProcess9"/>
    <dgm:cxn modelId="{461FBF60-6E32-4831-89B5-4CE2141ACF11}" srcId="{2FD9ECB0-7DC4-4568-B5E5-CE23021E1809}" destId="{AC2B909A-EFDA-4394-8AF7-5CFD06AFDF73}" srcOrd="1" destOrd="0" parTransId="{AE804BF9-9465-4870-B7B7-CBC176F1CDE0}" sibTransId="{AE16B89F-FD65-41BF-A2FF-3F5460512978}"/>
    <dgm:cxn modelId="{74E63422-97D2-4271-8EF7-5569F0203FAD}" type="presOf" srcId="{2FD9ECB0-7DC4-4568-B5E5-CE23021E1809}" destId="{13E7588B-BA92-47A5-97A5-D65481C7D1F8}" srcOrd="0" destOrd="0" presId="urn:microsoft.com/office/officeart/2005/8/layout/hProcess9"/>
    <dgm:cxn modelId="{62C28D20-B33D-47ED-8717-33553C40F366}" srcId="{2FD9ECB0-7DC4-4568-B5E5-CE23021E1809}" destId="{8291346F-F075-41BD-B35C-11D8C49BD2A4}" srcOrd="3" destOrd="0" parTransId="{EC395A90-78CD-4EC6-903C-58CA3CD585F4}" sibTransId="{7C2AE1B8-A8BE-465A-95E3-8CB336163B5A}"/>
    <dgm:cxn modelId="{7FC065F0-56DB-4460-9E26-D3D7BD385F61}" srcId="{2FD9ECB0-7DC4-4568-B5E5-CE23021E1809}" destId="{891303C1-3AC9-437B-8886-AA4B57B5BBDE}" srcOrd="0" destOrd="0" parTransId="{6C47EA57-B12C-47BD-8CBD-41122F900069}" sibTransId="{71CF2063-0F56-4C6A-A823-47B2DFF1F723}"/>
    <dgm:cxn modelId="{F5875591-FE13-4492-AA58-DF23685E3E38}" type="presOf" srcId="{8291346F-F075-41BD-B35C-11D8C49BD2A4}" destId="{75163ED6-5C58-4665-A207-7345E7A21161}" srcOrd="0" destOrd="0" presId="urn:microsoft.com/office/officeart/2005/8/layout/hProcess9"/>
    <dgm:cxn modelId="{D4147A33-5474-4EF4-9302-D79A2156A284}" type="presOf" srcId="{891303C1-3AC9-437B-8886-AA4B57B5BBDE}" destId="{EF49CB9E-7F4D-4238-9FE0-FDDC6054B60F}" srcOrd="0" destOrd="0" presId="urn:microsoft.com/office/officeart/2005/8/layout/hProcess9"/>
    <dgm:cxn modelId="{F9432FA7-99F2-4F90-9331-FF80EC28F886}" srcId="{2FD9ECB0-7DC4-4568-B5E5-CE23021E1809}" destId="{44293C2A-3840-404D-AFEA-FAE44EDFA404}" srcOrd="2" destOrd="0" parTransId="{9695DD27-FCFA-40D9-A441-799FCDB5A27E}" sibTransId="{D202644D-CEA7-464A-9B02-DD8563308042}"/>
    <dgm:cxn modelId="{898AB694-7062-4FB3-808A-D887B6093264}" type="presParOf" srcId="{13E7588B-BA92-47A5-97A5-D65481C7D1F8}" destId="{1FC078AD-57A5-427C-AA23-FA7C1FA51DC0}" srcOrd="0" destOrd="0" presId="urn:microsoft.com/office/officeart/2005/8/layout/hProcess9"/>
    <dgm:cxn modelId="{2EEE2F7E-5E1A-47AC-9629-C7AC85FD3014}" type="presParOf" srcId="{13E7588B-BA92-47A5-97A5-D65481C7D1F8}" destId="{AFF2E751-EABD-4432-B1D9-86D7914B9D07}" srcOrd="1" destOrd="0" presId="urn:microsoft.com/office/officeart/2005/8/layout/hProcess9"/>
    <dgm:cxn modelId="{5DE437E8-4ED9-4098-B0C9-8CF36CB65D31}" type="presParOf" srcId="{AFF2E751-EABD-4432-B1D9-86D7914B9D07}" destId="{EF49CB9E-7F4D-4238-9FE0-FDDC6054B60F}" srcOrd="0" destOrd="0" presId="urn:microsoft.com/office/officeart/2005/8/layout/hProcess9"/>
    <dgm:cxn modelId="{83243783-ABDB-4D02-8C05-31FEF9F0C81F}" type="presParOf" srcId="{AFF2E751-EABD-4432-B1D9-86D7914B9D07}" destId="{572CC94D-F1AA-4A6F-B49E-B9B9873BEC81}" srcOrd="1" destOrd="0" presId="urn:microsoft.com/office/officeart/2005/8/layout/hProcess9"/>
    <dgm:cxn modelId="{6364D684-AD28-4891-A5EF-B9F683A0AC69}" type="presParOf" srcId="{AFF2E751-EABD-4432-B1D9-86D7914B9D07}" destId="{AB3E1B64-373D-453E-8218-FD05F38861C9}" srcOrd="2" destOrd="0" presId="urn:microsoft.com/office/officeart/2005/8/layout/hProcess9"/>
    <dgm:cxn modelId="{2AA47826-40CF-423E-A63F-3591750498CA}" type="presParOf" srcId="{AFF2E751-EABD-4432-B1D9-86D7914B9D07}" destId="{5363AD3B-1527-469A-90D8-999FCB686B9C}" srcOrd="3" destOrd="0" presId="urn:microsoft.com/office/officeart/2005/8/layout/hProcess9"/>
    <dgm:cxn modelId="{DDEECD52-A854-498F-B418-2D3A54C29F18}" type="presParOf" srcId="{AFF2E751-EABD-4432-B1D9-86D7914B9D07}" destId="{F8AB0408-0EA7-402A-90B1-51119553C4F3}" srcOrd="4" destOrd="0" presId="urn:microsoft.com/office/officeart/2005/8/layout/hProcess9"/>
    <dgm:cxn modelId="{BA3A60AF-8B59-47B6-9CFC-4449CA7A8910}" type="presParOf" srcId="{AFF2E751-EABD-4432-B1D9-86D7914B9D07}" destId="{EBAF335F-8F49-4CD5-B463-22354CAEAA73}" srcOrd="5" destOrd="0" presId="urn:microsoft.com/office/officeart/2005/8/layout/hProcess9"/>
    <dgm:cxn modelId="{74F05F36-EF44-4236-AAE3-7C2C852953A4}" type="presParOf" srcId="{AFF2E751-EABD-4432-B1D9-86D7914B9D07}" destId="{75163ED6-5C58-4665-A207-7345E7A2116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D9ECB0-7DC4-4568-B5E5-CE23021E180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91303C1-3AC9-437B-8886-AA4B57B5BBDE}">
      <dgm:prSet phldrT="[Tekst]"/>
      <dgm:spPr/>
      <dgm:t>
        <a:bodyPr/>
        <a:lstStyle/>
        <a:p>
          <a:r>
            <a:rPr lang="en-US" dirty="0" smtClean="0"/>
            <a:t>System</a:t>
          </a:r>
          <a:endParaRPr lang="nl-NL" dirty="0"/>
        </a:p>
      </dgm:t>
    </dgm:pt>
    <dgm:pt modelId="{6C47EA57-B12C-47BD-8CBD-41122F900069}" type="parTrans" cxnId="{7FC065F0-56DB-4460-9E26-D3D7BD385F61}">
      <dgm:prSet/>
      <dgm:spPr/>
      <dgm:t>
        <a:bodyPr/>
        <a:lstStyle/>
        <a:p>
          <a:endParaRPr lang="nl-NL"/>
        </a:p>
      </dgm:t>
    </dgm:pt>
    <dgm:pt modelId="{71CF2063-0F56-4C6A-A823-47B2DFF1F723}" type="sibTrans" cxnId="{7FC065F0-56DB-4460-9E26-D3D7BD385F61}">
      <dgm:prSet/>
      <dgm:spPr/>
      <dgm:t>
        <a:bodyPr/>
        <a:lstStyle/>
        <a:p>
          <a:endParaRPr lang="nl-NL"/>
        </a:p>
      </dgm:t>
    </dgm:pt>
    <dgm:pt modelId="{AC2B909A-EFDA-4394-8AF7-5CFD06AFDF73}">
      <dgm:prSet phldrT="[Tekst]"/>
      <dgm:spPr/>
      <dgm:t>
        <a:bodyPr/>
        <a:lstStyle/>
        <a:p>
          <a:r>
            <a:rPr lang="en-US" dirty="0" smtClean="0"/>
            <a:t>Observations</a:t>
          </a:r>
          <a:endParaRPr lang="nl-NL" dirty="0"/>
        </a:p>
      </dgm:t>
    </dgm:pt>
    <dgm:pt modelId="{AE804BF9-9465-4870-B7B7-CBC176F1CDE0}" type="parTrans" cxnId="{461FBF60-6E32-4831-89B5-4CE2141ACF11}">
      <dgm:prSet/>
      <dgm:spPr/>
      <dgm:t>
        <a:bodyPr/>
        <a:lstStyle/>
        <a:p>
          <a:endParaRPr lang="nl-NL"/>
        </a:p>
      </dgm:t>
    </dgm:pt>
    <dgm:pt modelId="{AE16B89F-FD65-41BF-A2FF-3F5460512978}" type="sibTrans" cxnId="{461FBF60-6E32-4831-89B5-4CE2141ACF11}">
      <dgm:prSet/>
      <dgm:spPr/>
      <dgm:t>
        <a:bodyPr/>
        <a:lstStyle/>
        <a:p>
          <a:endParaRPr lang="nl-NL"/>
        </a:p>
      </dgm:t>
    </dgm:pt>
    <dgm:pt modelId="{44293C2A-3840-404D-AFEA-FAE44EDFA404}">
      <dgm:prSet phldrT="[Tekst]"/>
      <dgm:spPr/>
      <dgm:t>
        <a:bodyPr/>
        <a:lstStyle/>
        <a:p>
          <a:r>
            <a:rPr lang="en-US" dirty="0" smtClean="0"/>
            <a:t>Processing</a:t>
          </a:r>
          <a:endParaRPr lang="nl-NL" dirty="0"/>
        </a:p>
      </dgm:t>
    </dgm:pt>
    <dgm:pt modelId="{9695DD27-FCFA-40D9-A441-799FCDB5A27E}" type="parTrans" cxnId="{F9432FA7-99F2-4F90-9331-FF80EC28F886}">
      <dgm:prSet/>
      <dgm:spPr/>
      <dgm:t>
        <a:bodyPr/>
        <a:lstStyle/>
        <a:p>
          <a:endParaRPr lang="nl-NL"/>
        </a:p>
      </dgm:t>
    </dgm:pt>
    <dgm:pt modelId="{D202644D-CEA7-464A-9B02-DD8563308042}" type="sibTrans" cxnId="{F9432FA7-99F2-4F90-9331-FF80EC28F886}">
      <dgm:prSet/>
      <dgm:spPr/>
      <dgm:t>
        <a:bodyPr/>
        <a:lstStyle/>
        <a:p>
          <a:endParaRPr lang="nl-NL"/>
        </a:p>
      </dgm:t>
    </dgm:pt>
    <dgm:pt modelId="{8291346F-F075-41BD-B35C-11D8C49BD2A4}">
      <dgm:prSet phldrT="[Tekst]"/>
      <dgm:spPr/>
      <dgm:t>
        <a:bodyPr/>
        <a:lstStyle/>
        <a:p>
          <a:r>
            <a:rPr lang="en-US" dirty="0" smtClean="0"/>
            <a:t>model</a:t>
          </a:r>
          <a:endParaRPr lang="nl-NL" dirty="0"/>
        </a:p>
      </dgm:t>
    </dgm:pt>
    <dgm:pt modelId="{EC395A90-78CD-4EC6-903C-58CA3CD585F4}" type="parTrans" cxnId="{62C28D20-B33D-47ED-8717-33553C40F366}">
      <dgm:prSet/>
      <dgm:spPr/>
      <dgm:t>
        <a:bodyPr/>
        <a:lstStyle/>
        <a:p>
          <a:endParaRPr lang="nl-NL"/>
        </a:p>
      </dgm:t>
    </dgm:pt>
    <dgm:pt modelId="{7C2AE1B8-A8BE-465A-95E3-8CB336163B5A}" type="sibTrans" cxnId="{62C28D20-B33D-47ED-8717-33553C40F366}">
      <dgm:prSet/>
      <dgm:spPr/>
      <dgm:t>
        <a:bodyPr/>
        <a:lstStyle/>
        <a:p>
          <a:endParaRPr lang="nl-NL"/>
        </a:p>
      </dgm:t>
    </dgm:pt>
    <dgm:pt modelId="{13E7588B-BA92-47A5-97A5-D65481C7D1F8}" type="pres">
      <dgm:prSet presAssocID="{2FD9ECB0-7DC4-4568-B5E5-CE23021E1809}" presName="CompostProcess" presStyleCnt="0">
        <dgm:presLayoutVars>
          <dgm:dir/>
          <dgm:resizeHandles val="exact"/>
        </dgm:presLayoutVars>
      </dgm:prSet>
      <dgm:spPr/>
    </dgm:pt>
    <dgm:pt modelId="{1FC078AD-57A5-427C-AA23-FA7C1FA51DC0}" type="pres">
      <dgm:prSet presAssocID="{2FD9ECB0-7DC4-4568-B5E5-CE23021E1809}" presName="arrow" presStyleLbl="bgShp" presStyleIdx="0" presStyleCnt="1"/>
      <dgm:spPr/>
    </dgm:pt>
    <dgm:pt modelId="{AFF2E751-EABD-4432-B1D9-86D7914B9D07}" type="pres">
      <dgm:prSet presAssocID="{2FD9ECB0-7DC4-4568-B5E5-CE23021E1809}" presName="linearProcess" presStyleCnt="0"/>
      <dgm:spPr/>
    </dgm:pt>
    <dgm:pt modelId="{EF49CB9E-7F4D-4238-9FE0-FDDC6054B60F}" type="pres">
      <dgm:prSet presAssocID="{891303C1-3AC9-437B-8886-AA4B57B5BBDE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572CC94D-F1AA-4A6F-B49E-B9B9873BEC81}" type="pres">
      <dgm:prSet presAssocID="{71CF2063-0F56-4C6A-A823-47B2DFF1F723}" presName="sibTrans" presStyleCnt="0"/>
      <dgm:spPr/>
    </dgm:pt>
    <dgm:pt modelId="{AB3E1B64-373D-453E-8218-FD05F38861C9}" type="pres">
      <dgm:prSet presAssocID="{AC2B909A-EFDA-4394-8AF7-5CFD06AFDF73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5363AD3B-1527-469A-90D8-999FCB686B9C}" type="pres">
      <dgm:prSet presAssocID="{AE16B89F-FD65-41BF-A2FF-3F5460512978}" presName="sibTrans" presStyleCnt="0"/>
      <dgm:spPr/>
    </dgm:pt>
    <dgm:pt modelId="{F8AB0408-0EA7-402A-90B1-51119553C4F3}" type="pres">
      <dgm:prSet presAssocID="{44293C2A-3840-404D-AFEA-FAE44EDFA404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EBAF335F-8F49-4CD5-B463-22354CAEAA73}" type="pres">
      <dgm:prSet presAssocID="{D202644D-CEA7-464A-9B02-DD8563308042}" presName="sibTrans" presStyleCnt="0"/>
      <dgm:spPr/>
    </dgm:pt>
    <dgm:pt modelId="{75163ED6-5C58-4665-A207-7345E7A21161}" type="pres">
      <dgm:prSet presAssocID="{8291346F-F075-41BD-B35C-11D8C49BD2A4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4E2C4CD7-D21C-4721-9A23-C691B878FD4B}" type="presOf" srcId="{891303C1-3AC9-437B-8886-AA4B57B5BBDE}" destId="{EF49CB9E-7F4D-4238-9FE0-FDDC6054B60F}" srcOrd="0" destOrd="0" presId="urn:microsoft.com/office/officeart/2005/8/layout/hProcess9"/>
    <dgm:cxn modelId="{9EEAD05D-6362-4D0E-ADA5-EC82F9436B95}" type="presOf" srcId="{AC2B909A-EFDA-4394-8AF7-5CFD06AFDF73}" destId="{AB3E1B64-373D-453E-8218-FD05F38861C9}" srcOrd="0" destOrd="0" presId="urn:microsoft.com/office/officeart/2005/8/layout/hProcess9"/>
    <dgm:cxn modelId="{B7783C53-BDB2-4F26-92FD-0811E3F6FCDF}" type="presOf" srcId="{8291346F-F075-41BD-B35C-11D8C49BD2A4}" destId="{75163ED6-5C58-4665-A207-7345E7A21161}" srcOrd="0" destOrd="0" presId="urn:microsoft.com/office/officeart/2005/8/layout/hProcess9"/>
    <dgm:cxn modelId="{461FBF60-6E32-4831-89B5-4CE2141ACF11}" srcId="{2FD9ECB0-7DC4-4568-B5E5-CE23021E1809}" destId="{AC2B909A-EFDA-4394-8AF7-5CFD06AFDF73}" srcOrd="1" destOrd="0" parTransId="{AE804BF9-9465-4870-B7B7-CBC176F1CDE0}" sibTransId="{AE16B89F-FD65-41BF-A2FF-3F5460512978}"/>
    <dgm:cxn modelId="{B94BC68E-C462-419F-AAD3-53182EB15B0B}" type="presOf" srcId="{44293C2A-3840-404D-AFEA-FAE44EDFA404}" destId="{F8AB0408-0EA7-402A-90B1-51119553C4F3}" srcOrd="0" destOrd="0" presId="urn:microsoft.com/office/officeart/2005/8/layout/hProcess9"/>
    <dgm:cxn modelId="{62C28D20-B33D-47ED-8717-33553C40F366}" srcId="{2FD9ECB0-7DC4-4568-B5E5-CE23021E1809}" destId="{8291346F-F075-41BD-B35C-11D8C49BD2A4}" srcOrd="3" destOrd="0" parTransId="{EC395A90-78CD-4EC6-903C-58CA3CD585F4}" sibTransId="{7C2AE1B8-A8BE-465A-95E3-8CB336163B5A}"/>
    <dgm:cxn modelId="{7FC065F0-56DB-4460-9E26-D3D7BD385F61}" srcId="{2FD9ECB0-7DC4-4568-B5E5-CE23021E1809}" destId="{891303C1-3AC9-437B-8886-AA4B57B5BBDE}" srcOrd="0" destOrd="0" parTransId="{6C47EA57-B12C-47BD-8CBD-41122F900069}" sibTransId="{71CF2063-0F56-4C6A-A823-47B2DFF1F723}"/>
    <dgm:cxn modelId="{F9432FA7-99F2-4F90-9331-FF80EC28F886}" srcId="{2FD9ECB0-7DC4-4568-B5E5-CE23021E1809}" destId="{44293C2A-3840-404D-AFEA-FAE44EDFA404}" srcOrd="2" destOrd="0" parTransId="{9695DD27-FCFA-40D9-A441-799FCDB5A27E}" sibTransId="{D202644D-CEA7-464A-9B02-DD8563308042}"/>
    <dgm:cxn modelId="{A2A37414-91D5-405E-9FDD-D4812EF67660}" type="presOf" srcId="{2FD9ECB0-7DC4-4568-B5E5-CE23021E1809}" destId="{13E7588B-BA92-47A5-97A5-D65481C7D1F8}" srcOrd="0" destOrd="0" presId="urn:microsoft.com/office/officeart/2005/8/layout/hProcess9"/>
    <dgm:cxn modelId="{EBC15CA1-DA5E-4091-A609-251C71BA6ECC}" type="presParOf" srcId="{13E7588B-BA92-47A5-97A5-D65481C7D1F8}" destId="{1FC078AD-57A5-427C-AA23-FA7C1FA51DC0}" srcOrd="0" destOrd="0" presId="urn:microsoft.com/office/officeart/2005/8/layout/hProcess9"/>
    <dgm:cxn modelId="{ED02C7B9-D5D8-420A-B96D-73CA5912746E}" type="presParOf" srcId="{13E7588B-BA92-47A5-97A5-D65481C7D1F8}" destId="{AFF2E751-EABD-4432-B1D9-86D7914B9D07}" srcOrd="1" destOrd="0" presId="urn:microsoft.com/office/officeart/2005/8/layout/hProcess9"/>
    <dgm:cxn modelId="{509B19E6-6472-4860-AA92-1F4F7763F901}" type="presParOf" srcId="{AFF2E751-EABD-4432-B1D9-86D7914B9D07}" destId="{EF49CB9E-7F4D-4238-9FE0-FDDC6054B60F}" srcOrd="0" destOrd="0" presId="urn:microsoft.com/office/officeart/2005/8/layout/hProcess9"/>
    <dgm:cxn modelId="{9C34D223-C98A-4C2E-BED9-A783BFEEE063}" type="presParOf" srcId="{AFF2E751-EABD-4432-B1D9-86D7914B9D07}" destId="{572CC94D-F1AA-4A6F-B49E-B9B9873BEC81}" srcOrd="1" destOrd="0" presId="urn:microsoft.com/office/officeart/2005/8/layout/hProcess9"/>
    <dgm:cxn modelId="{26127FE8-2627-4FEE-B6D4-3DCC07BE717B}" type="presParOf" srcId="{AFF2E751-EABD-4432-B1D9-86D7914B9D07}" destId="{AB3E1B64-373D-453E-8218-FD05F38861C9}" srcOrd="2" destOrd="0" presId="urn:microsoft.com/office/officeart/2005/8/layout/hProcess9"/>
    <dgm:cxn modelId="{AE3BB6EA-758F-4726-A50A-7FA4FDBDAE6C}" type="presParOf" srcId="{AFF2E751-EABD-4432-B1D9-86D7914B9D07}" destId="{5363AD3B-1527-469A-90D8-999FCB686B9C}" srcOrd="3" destOrd="0" presId="urn:microsoft.com/office/officeart/2005/8/layout/hProcess9"/>
    <dgm:cxn modelId="{CB0503D7-FDF8-4573-A072-4C979517362C}" type="presParOf" srcId="{AFF2E751-EABD-4432-B1D9-86D7914B9D07}" destId="{F8AB0408-0EA7-402A-90B1-51119553C4F3}" srcOrd="4" destOrd="0" presId="urn:microsoft.com/office/officeart/2005/8/layout/hProcess9"/>
    <dgm:cxn modelId="{57570311-E476-4D25-AB1B-0B7431F00F6F}" type="presParOf" srcId="{AFF2E751-EABD-4432-B1D9-86D7914B9D07}" destId="{EBAF335F-8F49-4CD5-B463-22354CAEAA73}" srcOrd="5" destOrd="0" presId="urn:microsoft.com/office/officeart/2005/8/layout/hProcess9"/>
    <dgm:cxn modelId="{AB4B2359-AE89-4008-AD9F-CAB31A28BE7D}" type="presParOf" srcId="{AFF2E751-EABD-4432-B1D9-86D7914B9D07}" destId="{75163ED6-5C58-4665-A207-7345E7A2116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D9ECB0-7DC4-4568-B5E5-CE23021E180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91303C1-3AC9-437B-8886-AA4B57B5BBDE}">
      <dgm:prSet phldrT="[Tekst]"/>
      <dgm:spPr/>
      <dgm:t>
        <a:bodyPr/>
        <a:lstStyle/>
        <a:p>
          <a:r>
            <a:rPr lang="en-US" dirty="0" smtClean="0"/>
            <a:t>System</a:t>
          </a:r>
          <a:endParaRPr lang="nl-NL" dirty="0"/>
        </a:p>
      </dgm:t>
    </dgm:pt>
    <dgm:pt modelId="{6C47EA57-B12C-47BD-8CBD-41122F900069}" type="parTrans" cxnId="{7FC065F0-56DB-4460-9E26-D3D7BD385F61}">
      <dgm:prSet/>
      <dgm:spPr/>
      <dgm:t>
        <a:bodyPr/>
        <a:lstStyle/>
        <a:p>
          <a:endParaRPr lang="nl-NL"/>
        </a:p>
      </dgm:t>
    </dgm:pt>
    <dgm:pt modelId="{71CF2063-0F56-4C6A-A823-47B2DFF1F723}" type="sibTrans" cxnId="{7FC065F0-56DB-4460-9E26-D3D7BD385F61}">
      <dgm:prSet/>
      <dgm:spPr/>
      <dgm:t>
        <a:bodyPr/>
        <a:lstStyle/>
        <a:p>
          <a:endParaRPr lang="nl-NL"/>
        </a:p>
      </dgm:t>
    </dgm:pt>
    <dgm:pt modelId="{AC2B909A-EFDA-4394-8AF7-5CFD06AFDF73}">
      <dgm:prSet phldrT="[Tekst]"/>
      <dgm:spPr/>
      <dgm:t>
        <a:bodyPr/>
        <a:lstStyle/>
        <a:p>
          <a:r>
            <a:rPr lang="en-US" dirty="0" smtClean="0"/>
            <a:t>Observations</a:t>
          </a:r>
          <a:endParaRPr lang="nl-NL" dirty="0"/>
        </a:p>
      </dgm:t>
    </dgm:pt>
    <dgm:pt modelId="{AE804BF9-9465-4870-B7B7-CBC176F1CDE0}" type="parTrans" cxnId="{461FBF60-6E32-4831-89B5-4CE2141ACF11}">
      <dgm:prSet/>
      <dgm:spPr/>
      <dgm:t>
        <a:bodyPr/>
        <a:lstStyle/>
        <a:p>
          <a:endParaRPr lang="nl-NL"/>
        </a:p>
      </dgm:t>
    </dgm:pt>
    <dgm:pt modelId="{AE16B89F-FD65-41BF-A2FF-3F5460512978}" type="sibTrans" cxnId="{461FBF60-6E32-4831-89B5-4CE2141ACF11}">
      <dgm:prSet/>
      <dgm:spPr/>
      <dgm:t>
        <a:bodyPr/>
        <a:lstStyle/>
        <a:p>
          <a:endParaRPr lang="nl-NL"/>
        </a:p>
      </dgm:t>
    </dgm:pt>
    <dgm:pt modelId="{44293C2A-3840-404D-AFEA-FAE44EDFA404}">
      <dgm:prSet phldrT="[Tekst]"/>
      <dgm:spPr/>
      <dgm:t>
        <a:bodyPr/>
        <a:lstStyle/>
        <a:p>
          <a:r>
            <a:rPr lang="en-US" dirty="0" smtClean="0"/>
            <a:t>Processing</a:t>
          </a:r>
          <a:endParaRPr lang="nl-NL" dirty="0"/>
        </a:p>
      </dgm:t>
    </dgm:pt>
    <dgm:pt modelId="{9695DD27-FCFA-40D9-A441-799FCDB5A27E}" type="parTrans" cxnId="{F9432FA7-99F2-4F90-9331-FF80EC28F886}">
      <dgm:prSet/>
      <dgm:spPr/>
      <dgm:t>
        <a:bodyPr/>
        <a:lstStyle/>
        <a:p>
          <a:endParaRPr lang="nl-NL"/>
        </a:p>
      </dgm:t>
    </dgm:pt>
    <dgm:pt modelId="{D202644D-CEA7-464A-9B02-DD8563308042}" type="sibTrans" cxnId="{F9432FA7-99F2-4F90-9331-FF80EC28F886}">
      <dgm:prSet/>
      <dgm:spPr/>
      <dgm:t>
        <a:bodyPr/>
        <a:lstStyle/>
        <a:p>
          <a:endParaRPr lang="nl-NL"/>
        </a:p>
      </dgm:t>
    </dgm:pt>
    <dgm:pt modelId="{8291346F-F075-41BD-B35C-11D8C49BD2A4}">
      <dgm:prSet phldrT="[Tekst]"/>
      <dgm:spPr/>
      <dgm:t>
        <a:bodyPr/>
        <a:lstStyle/>
        <a:p>
          <a:r>
            <a:rPr lang="en-US" dirty="0" smtClean="0"/>
            <a:t>model</a:t>
          </a:r>
          <a:endParaRPr lang="nl-NL" dirty="0"/>
        </a:p>
      </dgm:t>
    </dgm:pt>
    <dgm:pt modelId="{EC395A90-78CD-4EC6-903C-58CA3CD585F4}" type="parTrans" cxnId="{62C28D20-B33D-47ED-8717-33553C40F366}">
      <dgm:prSet/>
      <dgm:spPr/>
      <dgm:t>
        <a:bodyPr/>
        <a:lstStyle/>
        <a:p>
          <a:endParaRPr lang="nl-NL"/>
        </a:p>
      </dgm:t>
    </dgm:pt>
    <dgm:pt modelId="{7C2AE1B8-A8BE-465A-95E3-8CB336163B5A}" type="sibTrans" cxnId="{62C28D20-B33D-47ED-8717-33553C40F366}">
      <dgm:prSet/>
      <dgm:spPr/>
      <dgm:t>
        <a:bodyPr/>
        <a:lstStyle/>
        <a:p>
          <a:endParaRPr lang="nl-NL"/>
        </a:p>
      </dgm:t>
    </dgm:pt>
    <dgm:pt modelId="{13E7588B-BA92-47A5-97A5-D65481C7D1F8}" type="pres">
      <dgm:prSet presAssocID="{2FD9ECB0-7DC4-4568-B5E5-CE23021E1809}" presName="CompostProcess" presStyleCnt="0">
        <dgm:presLayoutVars>
          <dgm:dir/>
          <dgm:resizeHandles val="exact"/>
        </dgm:presLayoutVars>
      </dgm:prSet>
      <dgm:spPr/>
    </dgm:pt>
    <dgm:pt modelId="{1FC078AD-57A5-427C-AA23-FA7C1FA51DC0}" type="pres">
      <dgm:prSet presAssocID="{2FD9ECB0-7DC4-4568-B5E5-CE23021E1809}" presName="arrow" presStyleLbl="bgShp" presStyleIdx="0" presStyleCnt="1"/>
      <dgm:spPr/>
    </dgm:pt>
    <dgm:pt modelId="{AFF2E751-EABD-4432-B1D9-86D7914B9D07}" type="pres">
      <dgm:prSet presAssocID="{2FD9ECB0-7DC4-4568-B5E5-CE23021E1809}" presName="linearProcess" presStyleCnt="0"/>
      <dgm:spPr/>
    </dgm:pt>
    <dgm:pt modelId="{EF49CB9E-7F4D-4238-9FE0-FDDC6054B60F}" type="pres">
      <dgm:prSet presAssocID="{891303C1-3AC9-437B-8886-AA4B57B5BBDE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572CC94D-F1AA-4A6F-B49E-B9B9873BEC81}" type="pres">
      <dgm:prSet presAssocID="{71CF2063-0F56-4C6A-A823-47B2DFF1F723}" presName="sibTrans" presStyleCnt="0"/>
      <dgm:spPr/>
    </dgm:pt>
    <dgm:pt modelId="{AB3E1B64-373D-453E-8218-FD05F38861C9}" type="pres">
      <dgm:prSet presAssocID="{AC2B909A-EFDA-4394-8AF7-5CFD06AFDF73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5363AD3B-1527-469A-90D8-999FCB686B9C}" type="pres">
      <dgm:prSet presAssocID="{AE16B89F-FD65-41BF-A2FF-3F5460512978}" presName="sibTrans" presStyleCnt="0"/>
      <dgm:spPr/>
    </dgm:pt>
    <dgm:pt modelId="{F8AB0408-0EA7-402A-90B1-51119553C4F3}" type="pres">
      <dgm:prSet presAssocID="{44293C2A-3840-404D-AFEA-FAE44EDFA404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EBAF335F-8F49-4CD5-B463-22354CAEAA73}" type="pres">
      <dgm:prSet presAssocID="{D202644D-CEA7-464A-9B02-DD8563308042}" presName="sibTrans" presStyleCnt="0"/>
      <dgm:spPr/>
    </dgm:pt>
    <dgm:pt modelId="{75163ED6-5C58-4665-A207-7345E7A21161}" type="pres">
      <dgm:prSet presAssocID="{8291346F-F075-41BD-B35C-11D8C49BD2A4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3C74576F-D457-47E8-AC9D-7E3C42636AE6}" type="presOf" srcId="{2FD9ECB0-7DC4-4568-B5E5-CE23021E1809}" destId="{13E7588B-BA92-47A5-97A5-D65481C7D1F8}" srcOrd="0" destOrd="0" presId="urn:microsoft.com/office/officeart/2005/8/layout/hProcess9"/>
    <dgm:cxn modelId="{736016AF-216F-40C6-BC2E-F422CEBC9D7F}" type="presOf" srcId="{44293C2A-3840-404D-AFEA-FAE44EDFA404}" destId="{F8AB0408-0EA7-402A-90B1-51119553C4F3}" srcOrd="0" destOrd="0" presId="urn:microsoft.com/office/officeart/2005/8/layout/hProcess9"/>
    <dgm:cxn modelId="{A649A09F-0682-4622-B081-26329B782BD6}" type="presOf" srcId="{8291346F-F075-41BD-B35C-11D8C49BD2A4}" destId="{75163ED6-5C58-4665-A207-7345E7A21161}" srcOrd="0" destOrd="0" presId="urn:microsoft.com/office/officeart/2005/8/layout/hProcess9"/>
    <dgm:cxn modelId="{461FBF60-6E32-4831-89B5-4CE2141ACF11}" srcId="{2FD9ECB0-7DC4-4568-B5E5-CE23021E1809}" destId="{AC2B909A-EFDA-4394-8AF7-5CFD06AFDF73}" srcOrd="1" destOrd="0" parTransId="{AE804BF9-9465-4870-B7B7-CBC176F1CDE0}" sibTransId="{AE16B89F-FD65-41BF-A2FF-3F5460512978}"/>
    <dgm:cxn modelId="{4149EAB9-9BDF-4731-BFC2-6CE6A9531CEB}" type="presOf" srcId="{AC2B909A-EFDA-4394-8AF7-5CFD06AFDF73}" destId="{AB3E1B64-373D-453E-8218-FD05F38861C9}" srcOrd="0" destOrd="0" presId="urn:microsoft.com/office/officeart/2005/8/layout/hProcess9"/>
    <dgm:cxn modelId="{62C28D20-B33D-47ED-8717-33553C40F366}" srcId="{2FD9ECB0-7DC4-4568-B5E5-CE23021E1809}" destId="{8291346F-F075-41BD-B35C-11D8C49BD2A4}" srcOrd="3" destOrd="0" parTransId="{EC395A90-78CD-4EC6-903C-58CA3CD585F4}" sibTransId="{7C2AE1B8-A8BE-465A-95E3-8CB336163B5A}"/>
    <dgm:cxn modelId="{7FC065F0-56DB-4460-9E26-D3D7BD385F61}" srcId="{2FD9ECB0-7DC4-4568-B5E5-CE23021E1809}" destId="{891303C1-3AC9-437B-8886-AA4B57B5BBDE}" srcOrd="0" destOrd="0" parTransId="{6C47EA57-B12C-47BD-8CBD-41122F900069}" sibTransId="{71CF2063-0F56-4C6A-A823-47B2DFF1F723}"/>
    <dgm:cxn modelId="{87862D46-F97F-489A-BF1E-26E81594EAC2}" type="presOf" srcId="{891303C1-3AC9-437B-8886-AA4B57B5BBDE}" destId="{EF49CB9E-7F4D-4238-9FE0-FDDC6054B60F}" srcOrd="0" destOrd="0" presId="urn:microsoft.com/office/officeart/2005/8/layout/hProcess9"/>
    <dgm:cxn modelId="{F9432FA7-99F2-4F90-9331-FF80EC28F886}" srcId="{2FD9ECB0-7DC4-4568-B5E5-CE23021E1809}" destId="{44293C2A-3840-404D-AFEA-FAE44EDFA404}" srcOrd="2" destOrd="0" parTransId="{9695DD27-FCFA-40D9-A441-799FCDB5A27E}" sibTransId="{D202644D-CEA7-464A-9B02-DD8563308042}"/>
    <dgm:cxn modelId="{ABD52737-3925-4205-ABE4-C8667187092C}" type="presParOf" srcId="{13E7588B-BA92-47A5-97A5-D65481C7D1F8}" destId="{1FC078AD-57A5-427C-AA23-FA7C1FA51DC0}" srcOrd="0" destOrd="0" presId="urn:microsoft.com/office/officeart/2005/8/layout/hProcess9"/>
    <dgm:cxn modelId="{FB928E89-5D2A-4B11-8541-1B59AFA59253}" type="presParOf" srcId="{13E7588B-BA92-47A5-97A5-D65481C7D1F8}" destId="{AFF2E751-EABD-4432-B1D9-86D7914B9D07}" srcOrd="1" destOrd="0" presId="urn:microsoft.com/office/officeart/2005/8/layout/hProcess9"/>
    <dgm:cxn modelId="{B5F13634-CBAF-4344-A37E-EE33CA3F3591}" type="presParOf" srcId="{AFF2E751-EABD-4432-B1D9-86D7914B9D07}" destId="{EF49CB9E-7F4D-4238-9FE0-FDDC6054B60F}" srcOrd="0" destOrd="0" presId="urn:microsoft.com/office/officeart/2005/8/layout/hProcess9"/>
    <dgm:cxn modelId="{93E7E755-C35F-4074-93BF-E37FEFAAF775}" type="presParOf" srcId="{AFF2E751-EABD-4432-B1D9-86D7914B9D07}" destId="{572CC94D-F1AA-4A6F-B49E-B9B9873BEC81}" srcOrd="1" destOrd="0" presId="urn:microsoft.com/office/officeart/2005/8/layout/hProcess9"/>
    <dgm:cxn modelId="{C327C2B2-61A8-4C43-B3E3-4055711C6447}" type="presParOf" srcId="{AFF2E751-EABD-4432-B1D9-86D7914B9D07}" destId="{AB3E1B64-373D-453E-8218-FD05F38861C9}" srcOrd="2" destOrd="0" presId="urn:microsoft.com/office/officeart/2005/8/layout/hProcess9"/>
    <dgm:cxn modelId="{6D0580BB-BAF6-46D6-9D1A-DA6212339A5C}" type="presParOf" srcId="{AFF2E751-EABD-4432-B1D9-86D7914B9D07}" destId="{5363AD3B-1527-469A-90D8-999FCB686B9C}" srcOrd="3" destOrd="0" presId="urn:microsoft.com/office/officeart/2005/8/layout/hProcess9"/>
    <dgm:cxn modelId="{67A6F4F3-02B3-4585-9D0B-40C244DD8CE7}" type="presParOf" srcId="{AFF2E751-EABD-4432-B1D9-86D7914B9D07}" destId="{F8AB0408-0EA7-402A-90B1-51119553C4F3}" srcOrd="4" destOrd="0" presId="urn:microsoft.com/office/officeart/2005/8/layout/hProcess9"/>
    <dgm:cxn modelId="{7225D7A6-61F8-4ED2-8B99-8E9174BB9226}" type="presParOf" srcId="{AFF2E751-EABD-4432-B1D9-86D7914B9D07}" destId="{EBAF335F-8F49-4CD5-B463-22354CAEAA73}" srcOrd="5" destOrd="0" presId="urn:microsoft.com/office/officeart/2005/8/layout/hProcess9"/>
    <dgm:cxn modelId="{53E7C284-151A-49F5-AFD3-268CEB2DFEC0}" type="presParOf" srcId="{AFF2E751-EABD-4432-B1D9-86D7914B9D07}" destId="{75163ED6-5C58-4665-A207-7345E7A2116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D9ECB0-7DC4-4568-B5E5-CE23021E180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91303C1-3AC9-437B-8886-AA4B57B5BBDE}">
      <dgm:prSet phldrT="[Tekst]"/>
      <dgm:spPr/>
      <dgm:t>
        <a:bodyPr/>
        <a:lstStyle/>
        <a:p>
          <a:r>
            <a:rPr lang="en-US" dirty="0" smtClean="0"/>
            <a:t>System</a:t>
          </a:r>
          <a:endParaRPr lang="nl-NL" dirty="0"/>
        </a:p>
      </dgm:t>
    </dgm:pt>
    <dgm:pt modelId="{6C47EA57-B12C-47BD-8CBD-41122F900069}" type="parTrans" cxnId="{7FC065F0-56DB-4460-9E26-D3D7BD385F61}">
      <dgm:prSet/>
      <dgm:spPr/>
      <dgm:t>
        <a:bodyPr/>
        <a:lstStyle/>
        <a:p>
          <a:endParaRPr lang="nl-NL"/>
        </a:p>
      </dgm:t>
    </dgm:pt>
    <dgm:pt modelId="{71CF2063-0F56-4C6A-A823-47B2DFF1F723}" type="sibTrans" cxnId="{7FC065F0-56DB-4460-9E26-D3D7BD385F61}">
      <dgm:prSet/>
      <dgm:spPr/>
      <dgm:t>
        <a:bodyPr/>
        <a:lstStyle/>
        <a:p>
          <a:endParaRPr lang="nl-NL"/>
        </a:p>
      </dgm:t>
    </dgm:pt>
    <dgm:pt modelId="{AC2B909A-EFDA-4394-8AF7-5CFD06AFDF73}">
      <dgm:prSet phldrT="[Tekst]"/>
      <dgm:spPr/>
      <dgm:t>
        <a:bodyPr/>
        <a:lstStyle/>
        <a:p>
          <a:r>
            <a:rPr lang="en-US" dirty="0" smtClean="0"/>
            <a:t>Observations</a:t>
          </a:r>
          <a:endParaRPr lang="nl-NL" dirty="0"/>
        </a:p>
      </dgm:t>
    </dgm:pt>
    <dgm:pt modelId="{AE804BF9-9465-4870-B7B7-CBC176F1CDE0}" type="parTrans" cxnId="{461FBF60-6E32-4831-89B5-4CE2141ACF11}">
      <dgm:prSet/>
      <dgm:spPr/>
      <dgm:t>
        <a:bodyPr/>
        <a:lstStyle/>
        <a:p>
          <a:endParaRPr lang="nl-NL"/>
        </a:p>
      </dgm:t>
    </dgm:pt>
    <dgm:pt modelId="{AE16B89F-FD65-41BF-A2FF-3F5460512978}" type="sibTrans" cxnId="{461FBF60-6E32-4831-89B5-4CE2141ACF11}">
      <dgm:prSet/>
      <dgm:spPr/>
      <dgm:t>
        <a:bodyPr/>
        <a:lstStyle/>
        <a:p>
          <a:endParaRPr lang="nl-NL"/>
        </a:p>
      </dgm:t>
    </dgm:pt>
    <dgm:pt modelId="{44293C2A-3840-404D-AFEA-FAE44EDFA404}">
      <dgm:prSet phldrT="[Tekst]"/>
      <dgm:spPr/>
      <dgm:t>
        <a:bodyPr/>
        <a:lstStyle/>
        <a:p>
          <a:r>
            <a:rPr lang="en-US" dirty="0" smtClean="0"/>
            <a:t>Processing</a:t>
          </a:r>
          <a:endParaRPr lang="nl-NL" dirty="0"/>
        </a:p>
      </dgm:t>
    </dgm:pt>
    <dgm:pt modelId="{9695DD27-FCFA-40D9-A441-799FCDB5A27E}" type="parTrans" cxnId="{F9432FA7-99F2-4F90-9331-FF80EC28F886}">
      <dgm:prSet/>
      <dgm:spPr/>
      <dgm:t>
        <a:bodyPr/>
        <a:lstStyle/>
        <a:p>
          <a:endParaRPr lang="nl-NL"/>
        </a:p>
      </dgm:t>
    </dgm:pt>
    <dgm:pt modelId="{D202644D-CEA7-464A-9B02-DD8563308042}" type="sibTrans" cxnId="{F9432FA7-99F2-4F90-9331-FF80EC28F886}">
      <dgm:prSet/>
      <dgm:spPr/>
      <dgm:t>
        <a:bodyPr/>
        <a:lstStyle/>
        <a:p>
          <a:endParaRPr lang="nl-NL"/>
        </a:p>
      </dgm:t>
    </dgm:pt>
    <dgm:pt modelId="{8291346F-F075-41BD-B35C-11D8C49BD2A4}">
      <dgm:prSet phldrT="[Tekst]"/>
      <dgm:spPr/>
      <dgm:t>
        <a:bodyPr/>
        <a:lstStyle/>
        <a:p>
          <a:r>
            <a:rPr lang="en-US" dirty="0" smtClean="0"/>
            <a:t>model</a:t>
          </a:r>
          <a:endParaRPr lang="nl-NL" dirty="0"/>
        </a:p>
      </dgm:t>
    </dgm:pt>
    <dgm:pt modelId="{EC395A90-78CD-4EC6-903C-58CA3CD585F4}" type="parTrans" cxnId="{62C28D20-B33D-47ED-8717-33553C40F366}">
      <dgm:prSet/>
      <dgm:spPr/>
      <dgm:t>
        <a:bodyPr/>
        <a:lstStyle/>
        <a:p>
          <a:endParaRPr lang="nl-NL"/>
        </a:p>
      </dgm:t>
    </dgm:pt>
    <dgm:pt modelId="{7C2AE1B8-A8BE-465A-95E3-8CB336163B5A}" type="sibTrans" cxnId="{62C28D20-B33D-47ED-8717-33553C40F366}">
      <dgm:prSet/>
      <dgm:spPr/>
      <dgm:t>
        <a:bodyPr/>
        <a:lstStyle/>
        <a:p>
          <a:endParaRPr lang="nl-NL"/>
        </a:p>
      </dgm:t>
    </dgm:pt>
    <dgm:pt modelId="{13E7588B-BA92-47A5-97A5-D65481C7D1F8}" type="pres">
      <dgm:prSet presAssocID="{2FD9ECB0-7DC4-4568-B5E5-CE23021E1809}" presName="CompostProcess" presStyleCnt="0">
        <dgm:presLayoutVars>
          <dgm:dir/>
          <dgm:resizeHandles val="exact"/>
        </dgm:presLayoutVars>
      </dgm:prSet>
      <dgm:spPr/>
    </dgm:pt>
    <dgm:pt modelId="{1FC078AD-57A5-427C-AA23-FA7C1FA51DC0}" type="pres">
      <dgm:prSet presAssocID="{2FD9ECB0-7DC4-4568-B5E5-CE23021E1809}" presName="arrow" presStyleLbl="bgShp" presStyleIdx="0" presStyleCnt="1"/>
      <dgm:spPr/>
    </dgm:pt>
    <dgm:pt modelId="{AFF2E751-EABD-4432-B1D9-86D7914B9D07}" type="pres">
      <dgm:prSet presAssocID="{2FD9ECB0-7DC4-4568-B5E5-CE23021E1809}" presName="linearProcess" presStyleCnt="0"/>
      <dgm:spPr/>
    </dgm:pt>
    <dgm:pt modelId="{EF49CB9E-7F4D-4238-9FE0-FDDC6054B60F}" type="pres">
      <dgm:prSet presAssocID="{891303C1-3AC9-437B-8886-AA4B57B5BBDE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572CC94D-F1AA-4A6F-B49E-B9B9873BEC81}" type="pres">
      <dgm:prSet presAssocID="{71CF2063-0F56-4C6A-A823-47B2DFF1F723}" presName="sibTrans" presStyleCnt="0"/>
      <dgm:spPr/>
    </dgm:pt>
    <dgm:pt modelId="{AB3E1B64-373D-453E-8218-FD05F38861C9}" type="pres">
      <dgm:prSet presAssocID="{AC2B909A-EFDA-4394-8AF7-5CFD06AFDF73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5363AD3B-1527-469A-90D8-999FCB686B9C}" type="pres">
      <dgm:prSet presAssocID="{AE16B89F-FD65-41BF-A2FF-3F5460512978}" presName="sibTrans" presStyleCnt="0"/>
      <dgm:spPr/>
    </dgm:pt>
    <dgm:pt modelId="{F8AB0408-0EA7-402A-90B1-51119553C4F3}" type="pres">
      <dgm:prSet presAssocID="{44293C2A-3840-404D-AFEA-FAE44EDFA404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EBAF335F-8F49-4CD5-B463-22354CAEAA73}" type="pres">
      <dgm:prSet presAssocID="{D202644D-CEA7-464A-9B02-DD8563308042}" presName="sibTrans" presStyleCnt="0"/>
      <dgm:spPr/>
    </dgm:pt>
    <dgm:pt modelId="{75163ED6-5C58-4665-A207-7345E7A21161}" type="pres">
      <dgm:prSet presAssocID="{8291346F-F075-41BD-B35C-11D8C49BD2A4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09A1D41B-7450-48A6-AF03-5FA7A6380A9C}" type="presOf" srcId="{AC2B909A-EFDA-4394-8AF7-5CFD06AFDF73}" destId="{AB3E1B64-373D-453E-8218-FD05F38861C9}" srcOrd="0" destOrd="0" presId="urn:microsoft.com/office/officeart/2005/8/layout/hProcess9"/>
    <dgm:cxn modelId="{461FBF60-6E32-4831-89B5-4CE2141ACF11}" srcId="{2FD9ECB0-7DC4-4568-B5E5-CE23021E1809}" destId="{AC2B909A-EFDA-4394-8AF7-5CFD06AFDF73}" srcOrd="1" destOrd="0" parTransId="{AE804BF9-9465-4870-B7B7-CBC176F1CDE0}" sibTransId="{AE16B89F-FD65-41BF-A2FF-3F5460512978}"/>
    <dgm:cxn modelId="{5799AF0F-37CE-4198-B9DA-A956B898FF51}" type="presOf" srcId="{44293C2A-3840-404D-AFEA-FAE44EDFA404}" destId="{F8AB0408-0EA7-402A-90B1-51119553C4F3}" srcOrd="0" destOrd="0" presId="urn:microsoft.com/office/officeart/2005/8/layout/hProcess9"/>
    <dgm:cxn modelId="{DD084C5C-A966-4BF9-8B21-D30E57D56B80}" type="presOf" srcId="{2FD9ECB0-7DC4-4568-B5E5-CE23021E1809}" destId="{13E7588B-BA92-47A5-97A5-D65481C7D1F8}" srcOrd="0" destOrd="0" presId="urn:microsoft.com/office/officeart/2005/8/layout/hProcess9"/>
    <dgm:cxn modelId="{D645991F-7242-4C2B-A0B7-9BCD4941789D}" type="presOf" srcId="{891303C1-3AC9-437B-8886-AA4B57B5BBDE}" destId="{EF49CB9E-7F4D-4238-9FE0-FDDC6054B60F}" srcOrd="0" destOrd="0" presId="urn:microsoft.com/office/officeart/2005/8/layout/hProcess9"/>
    <dgm:cxn modelId="{62C28D20-B33D-47ED-8717-33553C40F366}" srcId="{2FD9ECB0-7DC4-4568-B5E5-CE23021E1809}" destId="{8291346F-F075-41BD-B35C-11D8C49BD2A4}" srcOrd="3" destOrd="0" parTransId="{EC395A90-78CD-4EC6-903C-58CA3CD585F4}" sibTransId="{7C2AE1B8-A8BE-465A-95E3-8CB336163B5A}"/>
    <dgm:cxn modelId="{7478FB88-C022-48B0-8333-A9FB2B87C632}" type="presOf" srcId="{8291346F-F075-41BD-B35C-11D8C49BD2A4}" destId="{75163ED6-5C58-4665-A207-7345E7A21161}" srcOrd="0" destOrd="0" presId="urn:microsoft.com/office/officeart/2005/8/layout/hProcess9"/>
    <dgm:cxn modelId="{7FC065F0-56DB-4460-9E26-D3D7BD385F61}" srcId="{2FD9ECB0-7DC4-4568-B5E5-CE23021E1809}" destId="{891303C1-3AC9-437B-8886-AA4B57B5BBDE}" srcOrd="0" destOrd="0" parTransId="{6C47EA57-B12C-47BD-8CBD-41122F900069}" sibTransId="{71CF2063-0F56-4C6A-A823-47B2DFF1F723}"/>
    <dgm:cxn modelId="{F9432FA7-99F2-4F90-9331-FF80EC28F886}" srcId="{2FD9ECB0-7DC4-4568-B5E5-CE23021E1809}" destId="{44293C2A-3840-404D-AFEA-FAE44EDFA404}" srcOrd="2" destOrd="0" parTransId="{9695DD27-FCFA-40D9-A441-799FCDB5A27E}" sibTransId="{D202644D-CEA7-464A-9B02-DD8563308042}"/>
    <dgm:cxn modelId="{A7E48BC6-D536-43A4-8745-884BD6D45162}" type="presParOf" srcId="{13E7588B-BA92-47A5-97A5-D65481C7D1F8}" destId="{1FC078AD-57A5-427C-AA23-FA7C1FA51DC0}" srcOrd="0" destOrd="0" presId="urn:microsoft.com/office/officeart/2005/8/layout/hProcess9"/>
    <dgm:cxn modelId="{48D5DAD3-2BC7-4301-B394-D900A04BFCF6}" type="presParOf" srcId="{13E7588B-BA92-47A5-97A5-D65481C7D1F8}" destId="{AFF2E751-EABD-4432-B1D9-86D7914B9D07}" srcOrd="1" destOrd="0" presId="urn:microsoft.com/office/officeart/2005/8/layout/hProcess9"/>
    <dgm:cxn modelId="{D93DB31A-8EEC-4596-843E-08C804E7962A}" type="presParOf" srcId="{AFF2E751-EABD-4432-B1D9-86D7914B9D07}" destId="{EF49CB9E-7F4D-4238-9FE0-FDDC6054B60F}" srcOrd="0" destOrd="0" presId="urn:microsoft.com/office/officeart/2005/8/layout/hProcess9"/>
    <dgm:cxn modelId="{49F28CAE-FF3E-4D9D-B8ED-91899AC8B560}" type="presParOf" srcId="{AFF2E751-EABD-4432-B1D9-86D7914B9D07}" destId="{572CC94D-F1AA-4A6F-B49E-B9B9873BEC81}" srcOrd="1" destOrd="0" presId="urn:microsoft.com/office/officeart/2005/8/layout/hProcess9"/>
    <dgm:cxn modelId="{ADA0D82B-7F91-44AA-8086-539C8ABD0C71}" type="presParOf" srcId="{AFF2E751-EABD-4432-B1D9-86D7914B9D07}" destId="{AB3E1B64-373D-453E-8218-FD05F38861C9}" srcOrd="2" destOrd="0" presId="urn:microsoft.com/office/officeart/2005/8/layout/hProcess9"/>
    <dgm:cxn modelId="{AC6F1091-0110-4851-B912-FE1CA09BECA5}" type="presParOf" srcId="{AFF2E751-EABD-4432-B1D9-86D7914B9D07}" destId="{5363AD3B-1527-469A-90D8-999FCB686B9C}" srcOrd="3" destOrd="0" presId="urn:microsoft.com/office/officeart/2005/8/layout/hProcess9"/>
    <dgm:cxn modelId="{D8F3BD95-E1C3-4BAE-8912-135C31BBC094}" type="presParOf" srcId="{AFF2E751-EABD-4432-B1D9-86D7914B9D07}" destId="{F8AB0408-0EA7-402A-90B1-51119553C4F3}" srcOrd="4" destOrd="0" presId="urn:microsoft.com/office/officeart/2005/8/layout/hProcess9"/>
    <dgm:cxn modelId="{897A55CA-1A75-4531-8CB3-A883FAE27C79}" type="presParOf" srcId="{AFF2E751-EABD-4432-B1D9-86D7914B9D07}" destId="{EBAF335F-8F49-4CD5-B463-22354CAEAA73}" srcOrd="5" destOrd="0" presId="urn:microsoft.com/office/officeart/2005/8/layout/hProcess9"/>
    <dgm:cxn modelId="{F123907A-52CC-4C06-973B-598C8F787D33}" type="presParOf" srcId="{AFF2E751-EABD-4432-B1D9-86D7914B9D07}" destId="{75163ED6-5C58-4665-A207-7345E7A2116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FC078AD-57A5-427C-AA23-FA7C1FA51DC0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9CB9E-7F4D-4238-9FE0-FDDC6054B60F}">
      <dsp:nvSpPr>
        <dsp:cNvPr id="0" name=""/>
        <dsp:cNvSpPr/>
      </dsp:nvSpPr>
      <dsp:spPr>
        <a:xfrm>
          <a:off x="563" y="1219199"/>
          <a:ext cx="1458196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System</a:t>
          </a:r>
          <a:endParaRPr lang="nl-NL" sz="1700" kern="1200" dirty="0"/>
        </a:p>
      </dsp:txBody>
      <dsp:txXfrm>
        <a:off x="563" y="1219199"/>
        <a:ext cx="1458196" cy="1625600"/>
      </dsp:txXfrm>
    </dsp:sp>
    <dsp:sp modelId="{AB3E1B64-373D-453E-8218-FD05F38861C9}">
      <dsp:nvSpPr>
        <dsp:cNvPr id="0" name=""/>
        <dsp:cNvSpPr/>
      </dsp:nvSpPr>
      <dsp:spPr>
        <a:xfrm>
          <a:off x="1546122" y="1219199"/>
          <a:ext cx="1458196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Observations</a:t>
          </a:r>
          <a:endParaRPr lang="nl-NL" sz="1700" kern="1200" dirty="0"/>
        </a:p>
      </dsp:txBody>
      <dsp:txXfrm>
        <a:off x="1546122" y="1219199"/>
        <a:ext cx="1458196" cy="1625600"/>
      </dsp:txXfrm>
    </dsp:sp>
    <dsp:sp modelId="{F8AB0408-0EA7-402A-90B1-51119553C4F3}">
      <dsp:nvSpPr>
        <dsp:cNvPr id="0" name=""/>
        <dsp:cNvSpPr/>
      </dsp:nvSpPr>
      <dsp:spPr>
        <a:xfrm>
          <a:off x="3091681" y="1219199"/>
          <a:ext cx="1458196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Processing</a:t>
          </a:r>
          <a:endParaRPr lang="nl-NL" sz="1700" kern="1200" dirty="0"/>
        </a:p>
      </dsp:txBody>
      <dsp:txXfrm>
        <a:off x="3091681" y="1219199"/>
        <a:ext cx="1458196" cy="1625600"/>
      </dsp:txXfrm>
    </dsp:sp>
    <dsp:sp modelId="{75163ED6-5C58-4665-A207-7345E7A21161}">
      <dsp:nvSpPr>
        <dsp:cNvPr id="0" name=""/>
        <dsp:cNvSpPr/>
      </dsp:nvSpPr>
      <dsp:spPr>
        <a:xfrm>
          <a:off x="4637239" y="1219199"/>
          <a:ext cx="1458196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model</a:t>
          </a:r>
          <a:endParaRPr lang="nl-NL" sz="1700" kern="1200" dirty="0"/>
        </a:p>
      </dsp:txBody>
      <dsp:txXfrm>
        <a:off x="4637239" y="1219199"/>
        <a:ext cx="1458196" cy="162560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FC078AD-57A5-427C-AA23-FA7C1FA51DC0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9CB9E-7F4D-4238-9FE0-FDDC6054B60F}">
      <dsp:nvSpPr>
        <dsp:cNvPr id="0" name=""/>
        <dsp:cNvSpPr/>
      </dsp:nvSpPr>
      <dsp:spPr>
        <a:xfrm>
          <a:off x="563" y="1219199"/>
          <a:ext cx="1458196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System</a:t>
          </a:r>
          <a:endParaRPr lang="nl-NL" sz="1700" kern="1200" dirty="0"/>
        </a:p>
      </dsp:txBody>
      <dsp:txXfrm>
        <a:off x="563" y="1219199"/>
        <a:ext cx="1458196" cy="1625600"/>
      </dsp:txXfrm>
    </dsp:sp>
    <dsp:sp modelId="{AB3E1B64-373D-453E-8218-FD05F38861C9}">
      <dsp:nvSpPr>
        <dsp:cNvPr id="0" name=""/>
        <dsp:cNvSpPr/>
      </dsp:nvSpPr>
      <dsp:spPr>
        <a:xfrm>
          <a:off x="1546122" y="1219199"/>
          <a:ext cx="1458196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Observations</a:t>
          </a:r>
          <a:endParaRPr lang="nl-NL" sz="1700" kern="1200" dirty="0"/>
        </a:p>
      </dsp:txBody>
      <dsp:txXfrm>
        <a:off x="1546122" y="1219199"/>
        <a:ext cx="1458196" cy="1625600"/>
      </dsp:txXfrm>
    </dsp:sp>
    <dsp:sp modelId="{F8AB0408-0EA7-402A-90B1-51119553C4F3}">
      <dsp:nvSpPr>
        <dsp:cNvPr id="0" name=""/>
        <dsp:cNvSpPr/>
      </dsp:nvSpPr>
      <dsp:spPr>
        <a:xfrm>
          <a:off x="3091681" y="1219199"/>
          <a:ext cx="1458196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Processing</a:t>
          </a:r>
          <a:endParaRPr lang="nl-NL" sz="1700" kern="1200" dirty="0"/>
        </a:p>
      </dsp:txBody>
      <dsp:txXfrm>
        <a:off x="3091681" y="1219199"/>
        <a:ext cx="1458196" cy="1625600"/>
      </dsp:txXfrm>
    </dsp:sp>
    <dsp:sp modelId="{75163ED6-5C58-4665-A207-7345E7A21161}">
      <dsp:nvSpPr>
        <dsp:cNvPr id="0" name=""/>
        <dsp:cNvSpPr/>
      </dsp:nvSpPr>
      <dsp:spPr>
        <a:xfrm>
          <a:off x="4637239" y="1219199"/>
          <a:ext cx="1458196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model</a:t>
          </a:r>
          <a:endParaRPr lang="nl-NL" sz="1700" kern="1200" dirty="0"/>
        </a:p>
      </dsp:txBody>
      <dsp:txXfrm>
        <a:off x="4637239" y="1219199"/>
        <a:ext cx="1458196" cy="162560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FC078AD-57A5-427C-AA23-FA7C1FA51DC0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9CB9E-7F4D-4238-9FE0-FDDC6054B60F}">
      <dsp:nvSpPr>
        <dsp:cNvPr id="0" name=""/>
        <dsp:cNvSpPr/>
      </dsp:nvSpPr>
      <dsp:spPr>
        <a:xfrm>
          <a:off x="563" y="1219199"/>
          <a:ext cx="1458196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System</a:t>
          </a:r>
          <a:endParaRPr lang="nl-NL" sz="1700" kern="1200" dirty="0"/>
        </a:p>
      </dsp:txBody>
      <dsp:txXfrm>
        <a:off x="563" y="1219199"/>
        <a:ext cx="1458196" cy="1625600"/>
      </dsp:txXfrm>
    </dsp:sp>
    <dsp:sp modelId="{AB3E1B64-373D-453E-8218-FD05F38861C9}">
      <dsp:nvSpPr>
        <dsp:cNvPr id="0" name=""/>
        <dsp:cNvSpPr/>
      </dsp:nvSpPr>
      <dsp:spPr>
        <a:xfrm>
          <a:off x="1546122" y="1219199"/>
          <a:ext cx="1458196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Observations</a:t>
          </a:r>
          <a:endParaRPr lang="nl-NL" sz="1700" kern="1200" dirty="0"/>
        </a:p>
      </dsp:txBody>
      <dsp:txXfrm>
        <a:off x="1546122" y="1219199"/>
        <a:ext cx="1458196" cy="1625600"/>
      </dsp:txXfrm>
    </dsp:sp>
    <dsp:sp modelId="{F8AB0408-0EA7-402A-90B1-51119553C4F3}">
      <dsp:nvSpPr>
        <dsp:cNvPr id="0" name=""/>
        <dsp:cNvSpPr/>
      </dsp:nvSpPr>
      <dsp:spPr>
        <a:xfrm>
          <a:off x="3091681" y="1219199"/>
          <a:ext cx="1458196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Processing</a:t>
          </a:r>
          <a:endParaRPr lang="nl-NL" sz="1700" kern="1200" dirty="0"/>
        </a:p>
      </dsp:txBody>
      <dsp:txXfrm>
        <a:off x="3091681" y="1219199"/>
        <a:ext cx="1458196" cy="1625600"/>
      </dsp:txXfrm>
    </dsp:sp>
    <dsp:sp modelId="{75163ED6-5C58-4665-A207-7345E7A21161}">
      <dsp:nvSpPr>
        <dsp:cNvPr id="0" name=""/>
        <dsp:cNvSpPr/>
      </dsp:nvSpPr>
      <dsp:spPr>
        <a:xfrm>
          <a:off x="4637239" y="1219199"/>
          <a:ext cx="1458196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model</a:t>
          </a:r>
          <a:endParaRPr lang="nl-NL" sz="1700" kern="1200" dirty="0"/>
        </a:p>
      </dsp:txBody>
      <dsp:txXfrm>
        <a:off x="4637239" y="1219199"/>
        <a:ext cx="1458196" cy="162560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FC078AD-57A5-427C-AA23-FA7C1FA51DC0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9CB9E-7F4D-4238-9FE0-FDDC6054B60F}">
      <dsp:nvSpPr>
        <dsp:cNvPr id="0" name=""/>
        <dsp:cNvSpPr/>
      </dsp:nvSpPr>
      <dsp:spPr>
        <a:xfrm>
          <a:off x="563" y="1219199"/>
          <a:ext cx="1458196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System</a:t>
          </a:r>
          <a:endParaRPr lang="nl-NL" sz="1700" kern="1200" dirty="0"/>
        </a:p>
      </dsp:txBody>
      <dsp:txXfrm>
        <a:off x="563" y="1219199"/>
        <a:ext cx="1458196" cy="1625600"/>
      </dsp:txXfrm>
    </dsp:sp>
    <dsp:sp modelId="{AB3E1B64-373D-453E-8218-FD05F38861C9}">
      <dsp:nvSpPr>
        <dsp:cNvPr id="0" name=""/>
        <dsp:cNvSpPr/>
      </dsp:nvSpPr>
      <dsp:spPr>
        <a:xfrm>
          <a:off x="1546122" y="1219199"/>
          <a:ext cx="1458196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Observations</a:t>
          </a:r>
          <a:endParaRPr lang="nl-NL" sz="1700" kern="1200" dirty="0"/>
        </a:p>
      </dsp:txBody>
      <dsp:txXfrm>
        <a:off x="1546122" y="1219199"/>
        <a:ext cx="1458196" cy="1625600"/>
      </dsp:txXfrm>
    </dsp:sp>
    <dsp:sp modelId="{F8AB0408-0EA7-402A-90B1-51119553C4F3}">
      <dsp:nvSpPr>
        <dsp:cNvPr id="0" name=""/>
        <dsp:cNvSpPr/>
      </dsp:nvSpPr>
      <dsp:spPr>
        <a:xfrm>
          <a:off x="3091681" y="1219199"/>
          <a:ext cx="1458196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Processing</a:t>
          </a:r>
          <a:endParaRPr lang="nl-NL" sz="1700" kern="1200" dirty="0"/>
        </a:p>
      </dsp:txBody>
      <dsp:txXfrm>
        <a:off x="3091681" y="1219199"/>
        <a:ext cx="1458196" cy="1625600"/>
      </dsp:txXfrm>
    </dsp:sp>
    <dsp:sp modelId="{75163ED6-5C58-4665-A207-7345E7A21161}">
      <dsp:nvSpPr>
        <dsp:cNvPr id="0" name=""/>
        <dsp:cNvSpPr/>
      </dsp:nvSpPr>
      <dsp:spPr>
        <a:xfrm>
          <a:off x="4637239" y="1219199"/>
          <a:ext cx="1458196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model</a:t>
          </a:r>
          <a:endParaRPr lang="nl-NL" sz="1700" kern="1200" dirty="0"/>
        </a:p>
      </dsp:txBody>
      <dsp:txXfrm>
        <a:off x="4637239" y="1219199"/>
        <a:ext cx="1458196" cy="1625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AB5B5-43CF-4BA4-84C8-533170BED65F}" type="datetimeFigureOut">
              <a:rPr lang="nl-NL" smtClean="0"/>
              <a:pPr/>
              <a:t>13-3-2013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F435B-7548-42F3-BBFD-6C2E1DED1E63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558B0-15A6-4F8A-AB4B-E3873B79ADE8}" type="datetimeFigureOut">
              <a:rPr lang="nl-NL" smtClean="0"/>
              <a:pPr/>
              <a:t>13-3-2013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151EB-9353-41C6-A9A9-A8445AAA64E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1</a:t>
            </a:fld>
            <a:endParaRPr lang="nl-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0625" y="706438"/>
            <a:ext cx="4518025" cy="3389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0750" y="4378527"/>
            <a:ext cx="5017331" cy="40960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400">
              <a:spcBef>
                <a:spcPct val="0"/>
              </a:spcBef>
            </a:pPr>
            <a:endParaRPr lang="nl-NL" sz="2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964" y="4343216"/>
            <a:ext cx="5486073" cy="411516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nl-NL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40750" y="706214"/>
            <a:ext cx="5017331" cy="338982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0750" y="4378527"/>
            <a:ext cx="5017331" cy="40960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400">
              <a:spcBef>
                <a:spcPct val="0"/>
              </a:spcBef>
            </a:pPr>
            <a:endParaRPr lang="nl-NL" sz="2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40750" y="706214"/>
            <a:ext cx="5017331" cy="338982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0750" y="4378527"/>
            <a:ext cx="5017331" cy="40960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400">
              <a:spcBef>
                <a:spcPct val="0"/>
              </a:spcBef>
            </a:pPr>
            <a:endParaRPr lang="nl-NL" sz="2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40750" y="706214"/>
            <a:ext cx="5017331" cy="338982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0750" y="4378527"/>
            <a:ext cx="5017331" cy="40960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400">
              <a:spcBef>
                <a:spcPct val="0"/>
              </a:spcBef>
            </a:pPr>
            <a:endParaRPr lang="nl-NL" sz="2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17</a:t>
            </a:fld>
            <a:endParaRPr lang="nl-NL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0625" y="706438"/>
            <a:ext cx="4518025" cy="3389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0750" y="4378527"/>
            <a:ext cx="5017331" cy="40960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400">
              <a:spcBef>
                <a:spcPct val="0"/>
              </a:spcBef>
            </a:pPr>
            <a:endParaRPr lang="nl-NL" sz="2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0625" y="706438"/>
            <a:ext cx="4518025" cy="3389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0750" y="4378527"/>
            <a:ext cx="5017331" cy="40960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400">
              <a:spcBef>
                <a:spcPct val="0"/>
              </a:spcBef>
            </a:pPr>
            <a:endParaRPr lang="nl-NL" sz="2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3786A6-F566-44C1-869D-C56C4D87E281}" type="slidenum">
              <a:rPr lang="nl-NL" smtClean="0"/>
              <a:pPr>
                <a:defRPr/>
              </a:pPr>
              <a:t>2</a:t>
            </a:fld>
            <a:endParaRPr lang="nl-NL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ChangeArrowheads="1"/>
          </p:cNvSpPr>
          <p:nvPr/>
        </p:nvSpPr>
        <p:spPr bwMode="auto">
          <a:xfrm>
            <a:off x="3883859" y="-1472"/>
            <a:ext cx="2974141" cy="456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53603" name="Rectangle 3"/>
          <p:cNvSpPr>
            <a:spLocks noChangeArrowheads="1"/>
          </p:cNvSpPr>
          <p:nvPr/>
        </p:nvSpPr>
        <p:spPr bwMode="auto">
          <a:xfrm>
            <a:off x="3883859" y="8684961"/>
            <a:ext cx="2974141" cy="45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/>
            <a:r>
              <a:rPr lang="en-US" sz="1000" i="1"/>
              <a:t>23</a:t>
            </a:r>
          </a:p>
        </p:txBody>
      </p:sp>
      <p:sp>
        <p:nvSpPr>
          <p:cNvPr id="153604" name="Rectangle 4"/>
          <p:cNvSpPr>
            <a:spLocks noChangeArrowheads="1"/>
          </p:cNvSpPr>
          <p:nvPr/>
        </p:nvSpPr>
        <p:spPr bwMode="auto">
          <a:xfrm>
            <a:off x="-1633" y="8684961"/>
            <a:ext cx="2970875" cy="459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53605" name="Rectangle 5"/>
          <p:cNvSpPr>
            <a:spLocks noChangeArrowheads="1"/>
          </p:cNvSpPr>
          <p:nvPr/>
        </p:nvSpPr>
        <p:spPr bwMode="auto">
          <a:xfrm>
            <a:off x="-1633" y="-1472"/>
            <a:ext cx="2970875" cy="456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53606" name="Rectangle 6"/>
          <p:cNvSpPr>
            <a:spLocks noChangeArrowheads="1"/>
          </p:cNvSpPr>
          <p:nvPr/>
        </p:nvSpPr>
        <p:spPr bwMode="auto">
          <a:xfrm>
            <a:off x="3882227" y="-1472"/>
            <a:ext cx="2975774" cy="45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53607" name="Rectangle 7"/>
          <p:cNvSpPr>
            <a:spLocks noChangeArrowheads="1"/>
          </p:cNvSpPr>
          <p:nvPr/>
        </p:nvSpPr>
        <p:spPr bwMode="auto">
          <a:xfrm>
            <a:off x="3882227" y="8683489"/>
            <a:ext cx="2975774" cy="46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/>
          <a:lstStyle/>
          <a:p>
            <a:pPr algn="r"/>
            <a:r>
              <a:rPr lang="en-US" sz="1000" i="1"/>
              <a:t>21</a:t>
            </a:r>
          </a:p>
        </p:txBody>
      </p:sp>
      <p:sp>
        <p:nvSpPr>
          <p:cNvPr id="153608" name="Rectangle 8"/>
          <p:cNvSpPr>
            <a:spLocks noChangeArrowheads="1"/>
          </p:cNvSpPr>
          <p:nvPr/>
        </p:nvSpPr>
        <p:spPr bwMode="auto">
          <a:xfrm>
            <a:off x="-1634" y="8683489"/>
            <a:ext cx="2969242" cy="460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53609" name="Rectangle 9"/>
          <p:cNvSpPr>
            <a:spLocks noChangeArrowheads="1"/>
          </p:cNvSpPr>
          <p:nvPr/>
        </p:nvSpPr>
        <p:spPr bwMode="auto">
          <a:xfrm>
            <a:off x="-1634" y="-1472"/>
            <a:ext cx="2969242" cy="45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53610" name="Rectangle 10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40750" y="706214"/>
            <a:ext cx="5017331" cy="338982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53611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0750" y="4378527"/>
            <a:ext cx="5017331" cy="409604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3662" tIns="46038" rIns="93662" bIns="46038"/>
          <a:lstStyle/>
          <a:p>
            <a:pPr defTabSz="914400">
              <a:spcBef>
                <a:spcPct val="0"/>
              </a:spcBef>
            </a:pPr>
            <a:endParaRPr lang="nl-NL" sz="2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0625" y="706438"/>
            <a:ext cx="4518025" cy="3389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0750" y="4378527"/>
            <a:ext cx="5017331" cy="40960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400">
              <a:spcBef>
                <a:spcPct val="0"/>
              </a:spcBef>
            </a:pPr>
            <a:endParaRPr lang="nl-NL" sz="24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0625" y="706438"/>
            <a:ext cx="4518025" cy="3389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0750" y="4378527"/>
            <a:ext cx="5017331" cy="40960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400">
              <a:spcBef>
                <a:spcPct val="0"/>
              </a:spcBef>
            </a:pPr>
            <a:endParaRPr lang="nl-NL" sz="2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0625" y="706438"/>
            <a:ext cx="4518025" cy="3389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0750" y="4378527"/>
            <a:ext cx="5017331" cy="40960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400">
              <a:spcBef>
                <a:spcPct val="0"/>
              </a:spcBef>
            </a:pPr>
            <a:endParaRPr lang="nl-NL" sz="2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40750" y="706214"/>
            <a:ext cx="5017331" cy="338982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0750" y="4378527"/>
            <a:ext cx="5017331" cy="40960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400">
              <a:spcBef>
                <a:spcPct val="0"/>
              </a:spcBef>
            </a:pPr>
            <a:endParaRPr lang="nl-NL" sz="24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40750" y="706214"/>
            <a:ext cx="5017331" cy="338982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0750" y="4378527"/>
            <a:ext cx="5017331" cy="409604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914400">
              <a:spcBef>
                <a:spcPct val="0"/>
              </a:spcBef>
            </a:pPr>
            <a:endParaRPr lang="nl-NL" sz="24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63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nl-NL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5587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nl-NL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3</a:t>
            </a:fld>
            <a:endParaRPr lang="nl-NL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2813">
              <a:lnSpc>
                <a:spcPct val="95000"/>
              </a:lnSpc>
            </a:pPr>
            <a:r>
              <a:rPr lang="en-US" sz="11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E-science presentation Manchester September 25 2006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2813">
              <a:lnSpc>
                <a:spcPct val="95000"/>
              </a:lnSpc>
            </a:pPr>
            <a:fld id="{AD875A1F-B40E-48D6-A758-8DCBDA3AC478}" type="datetime1">
              <a:rPr lang="en-US" sz="11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defTabSz="912813">
                <a:lnSpc>
                  <a:spcPct val="95000"/>
                </a:lnSpc>
              </a:pPr>
              <a:t>3/13/2013</a:t>
            </a:fld>
            <a:endParaRPr lang="en-US" sz="110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0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>
              <a:lnSpc>
                <a:spcPct val="95000"/>
              </a:lnSpc>
            </a:pPr>
            <a:fld id="{40377F45-9007-47AF-8ACA-3F4BA0945EA7}" type="slidenum">
              <a:rPr lang="en-US" sz="11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defTabSz="912813">
                <a:lnSpc>
                  <a:spcPct val="95000"/>
                </a:lnSpc>
              </a:pPr>
              <a:t>35</a:t>
            </a:fld>
            <a:endParaRPr lang="en-US" sz="110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0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AE054E-9A5F-4920-B38F-2F46E92A5C4D}" type="slidenum">
              <a:rPr lang="en-US" smtClean="0">
                <a:cs typeface="Arial" charset="0"/>
              </a:rPr>
              <a:pPr/>
              <a:t>36</a:t>
            </a:fld>
            <a:endParaRPr lang="en-US" smtClean="0">
              <a:cs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defTabSz="914423"/>
            <a:r>
              <a:rPr lang="en-US" sz="11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E-science presentation Manchester September 25 2006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pPr defTabSz="914423"/>
            <a:fld id="{C41B318E-627D-4471-B6F7-7DD419FAD7A5}" type="datetime1">
              <a:rPr lang="en-US" sz="11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defTabSz="914423"/>
              <a:t>3/13/2013</a:t>
            </a:fld>
            <a:endParaRPr lang="en-US" sz="11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09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4423"/>
            <a:fld id="{20C87560-3068-40D0-8B74-E3643494175B}" type="slidenum">
              <a:rPr lang="en-US" sz="11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defTabSz="914423"/>
              <a:t>37</a:t>
            </a:fld>
            <a:endParaRPr lang="en-US" sz="11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0949" name="Text Box 2"/>
          <p:cNvSpPr txBox="1">
            <a:spLocks noChangeArrowheads="1"/>
          </p:cNvSpPr>
          <p:nvPr/>
        </p:nvSpPr>
        <p:spPr bwMode="auto">
          <a:xfrm>
            <a:off x="1142490" y="686474"/>
            <a:ext cx="4573022" cy="342811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1431" tIns="45716" rIns="91431" bIns="45716" anchor="ctr"/>
          <a:lstStyle/>
          <a:p>
            <a:pPr algn="l"/>
            <a:endParaRPr lang="en-US">
              <a:solidFill>
                <a:srgbClr val="000000"/>
              </a:solidFill>
            </a:endParaRPr>
          </a:p>
        </p:txBody>
      </p:sp>
      <p:sp>
        <p:nvSpPr>
          <p:cNvPr id="210950" name="Text Box 3"/>
          <p:cNvSpPr>
            <a:spLocks noGrp="1" noChangeArrowheads="1"/>
          </p:cNvSpPr>
          <p:nvPr>
            <p:ph type="body"/>
          </p:nvPr>
        </p:nvSpPr>
        <p:spPr>
          <a:noFill/>
          <a:ln/>
        </p:spPr>
        <p:txBody>
          <a:bodyPr wrap="none" anchor="ctr"/>
          <a:lstStyle/>
          <a:p>
            <a:pPr defTabSz="455746" eaLnBrk="1" hangingPunct="1"/>
            <a:r>
              <a:rPr lang="en-GB" dirty="0" smtClean="0">
                <a:latin typeface="Arial" pitchFamily="34" charset="0"/>
              </a:rPr>
              <a:t>Each set of components in the AIDA Toolbox is developed by a different expert in information retrieval, machine learning, and Semantic web. The motivating idea is that applications can be built by expert users such as bioinformaticians and food </a:t>
            </a:r>
            <a:r>
              <a:rPr lang="en-GB" dirty="0" err="1" smtClean="0">
                <a:latin typeface="Arial" pitchFamily="34" charset="0"/>
              </a:rPr>
              <a:t>informaticians</a:t>
            </a:r>
            <a:r>
              <a:rPr lang="en-GB" dirty="0" smtClean="0">
                <a:latin typeface="Arial" pitchFamily="34" charset="0"/>
              </a:rPr>
              <a:t>. Multidisciplinary collaboration is another important aspect of e-science.</a:t>
            </a:r>
          </a:p>
          <a:p>
            <a:pPr defTabSz="455746" eaLnBrk="1" hangingPunct="1"/>
            <a:endParaRPr lang="en-GB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9C8EF-7020-4DD7-B4D2-E151E7C2B3C7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9C8EF-7020-4DD7-B4D2-E151E7C2B3C7}" type="slidenum">
              <a:rPr lang="en-GB" smtClean="0"/>
              <a:pPr/>
              <a:t>39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4</a:t>
            </a:fld>
            <a:endParaRPr lang="nl-NL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9C8EF-7020-4DD7-B4D2-E151E7C2B3C7}" type="slidenum">
              <a:rPr lang="en-GB" smtClean="0"/>
              <a:pPr/>
              <a:t>40</a:t>
            </a:fld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41</a:t>
            </a:fld>
            <a:endParaRPr lang="nl-NL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42</a:t>
            </a:fld>
            <a:endParaRPr lang="nl-NL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43</a:t>
            </a:fld>
            <a:endParaRPr lang="nl-NL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44</a:t>
            </a:fld>
            <a:endParaRPr lang="nl-NL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45</a:t>
            </a:fld>
            <a:endParaRPr lang="nl-NL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B2C8B-ED81-47B3-9C88-ECE19C0C2E4B}" type="slidenum">
              <a:rPr lang="nl-NL" smtClean="0"/>
              <a:pPr/>
              <a:t>46</a:t>
            </a:fld>
            <a:endParaRPr lang="nl-NL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DD89A1-1EF2-4818-962D-F40E34A97342}" type="slidenum">
              <a:rPr lang="nl-NL" smtClean="0"/>
              <a:pPr>
                <a:defRPr/>
              </a:pPr>
              <a:t>47</a:t>
            </a:fld>
            <a:endParaRPr lang="nl-NL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D77D1D-BD13-4C1A-8D1B-4AD2C7DECB60}" type="slidenum">
              <a:rPr lang="nl-NL"/>
              <a:pPr>
                <a:defRPr/>
              </a:pPr>
              <a:t>48</a:t>
            </a:fld>
            <a:endParaRPr lang="nl-NL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691B1D-5F35-4417-81DA-FF8E764D5A19}" type="slidenum">
              <a:rPr lang="nl-NL"/>
              <a:pPr>
                <a:defRPr/>
              </a:pPr>
              <a:t>49</a:t>
            </a:fld>
            <a:endParaRPr lang="nl-NL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5</a:t>
            </a:fld>
            <a:endParaRPr lang="nl-NL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1107D1-46D8-43B4-8122-26D3AD8D6688}" type="slidenum">
              <a:rPr lang="nl-NL"/>
              <a:pPr>
                <a:defRPr/>
              </a:pPr>
              <a:t>50</a:t>
            </a:fld>
            <a:endParaRPr lang="nl-NL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9290BD-9592-4087-9C61-200A445C2A7A}" type="slidenum">
              <a:rPr lang="nl-NL" smtClean="0"/>
              <a:pPr>
                <a:defRPr/>
              </a:pPr>
              <a:t>51</a:t>
            </a:fld>
            <a:endParaRPr lang="nl-NL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37D853-B65F-47F9-8B0E-9BA99DBFD258}" type="slidenum">
              <a:rPr lang="nl-NL" smtClean="0"/>
              <a:pPr>
                <a:defRPr/>
              </a:pPr>
              <a:t>52</a:t>
            </a:fld>
            <a:endParaRPr lang="nl-NL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smtClean="0"/>
          </a:p>
        </p:txBody>
      </p:sp>
      <p:sp>
        <p:nvSpPr>
          <p:cNvPr id="4198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3E7D00-1C20-4095-8569-A0CE92C60BCD}" type="slidenum">
              <a:rPr lang="nl-NL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nl-NL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54</a:t>
            </a:fld>
            <a:endParaRPr lang="nl-NL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11257-9ED2-467C-A467-15B1E6F7FA5E}" type="slidenum">
              <a:rPr lang="nl-NL" smtClean="0"/>
              <a:pPr/>
              <a:t>55</a:t>
            </a:fld>
            <a:endParaRPr lang="nl-NL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56</a:t>
            </a:fld>
            <a:endParaRPr lang="nl-NL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57</a:t>
            </a:fld>
            <a:endParaRPr lang="nl-NL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58</a:t>
            </a:fld>
            <a:endParaRPr lang="nl-NL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59</a:t>
            </a:fld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60</a:t>
            </a:fld>
            <a:endParaRPr lang="nl-NL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61</a:t>
            </a:fld>
            <a:endParaRPr lang="nl-NL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62</a:t>
            </a:fld>
            <a:endParaRPr lang="nl-NL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23D196-A3CA-498E-B327-072C1F5EC09C}" type="slidenum">
              <a:rPr lang="nl-NL"/>
              <a:pPr/>
              <a:t>63</a:t>
            </a:fld>
            <a:endParaRPr lang="nl-NL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64</a:t>
            </a:fld>
            <a:endParaRPr lang="nl-NL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65</a:t>
            </a:fld>
            <a:endParaRPr lang="nl-NL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66</a:t>
            </a:fld>
            <a:endParaRPr lang="nl-NL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67</a:t>
            </a:fld>
            <a:endParaRPr lang="nl-NL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68</a:t>
            </a:fld>
            <a:endParaRPr lang="nl-NL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69</a:t>
            </a:fld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41DA53-951C-4B4E-8421-61825F3CAA92}" type="slidenum">
              <a:rPr lang="nl-NL"/>
              <a:pPr>
                <a:defRPr/>
              </a:pPr>
              <a:t>70</a:t>
            </a:fld>
            <a:endParaRPr lang="nl-NL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71</a:t>
            </a:fld>
            <a:endParaRPr lang="nl-NL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72</a:t>
            </a:fld>
            <a:endParaRPr lang="nl-NL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73</a:t>
            </a:fld>
            <a:endParaRPr lang="nl-NL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74</a:t>
            </a:fld>
            <a:endParaRPr lang="nl-NL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75</a:t>
            </a:fld>
            <a:endParaRPr lang="nl-NL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76</a:t>
            </a:fld>
            <a:endParaRPr lang="nl-NL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77</a:t>
            </a:fld>
            <a:endParaRPr lang="nl-NL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78</a:t>
            </a:fld>
            <a:endParaRPr lang="nl-NL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79</a:t>
            </a:fld>
            <a:endParaRPr 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8</a:t>
            </a:fld>
            <a:endParaRPr lang="nl-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6D7E-F874-4BDD-9E4C-B4D373D21C79}" type="datetimeFigureOut">
              <a:rPr lang="nl-NL" smtClean="0"/>
              <a:pPr/>
              <a:t>13-3-2013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E0B7-F5F5-4D2F-A8D0-9739B246820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6D7E-F874-4BDD-9E4C-B4D373D21C79}" type="datetimeFigureOut">
              <a:rPr lang="nl-NL" smtClean="0"/>
              <a:pPr/>
              <a:t>13-3-2013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E0B7-F5F5-4D2F-A8D0-9739B246820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6D7E-F874-4BDD-9E4C-B4D373D21C79}" type="datetimeFigureOut">
              <a:rPr lang="nl-NL" smtClean="0"/>
              <a:pPr/>
              <a:t>13-3-2013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E0B7-F5F5-4D2F-A8D0-9739B246820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/>
          </p:nvPr>
        </p:nvSpPr>
        <p:spPr>
          <a:xfrm>
            <a:off x="219075" y="-101600"/>
            <a:ext cx="7777163" cy="56292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7772400" cy="1143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304800" y="1466850"/>
            <a:ext cx="7772400" cy="4114800"/>
          </a:xfr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772C2A4-C8F6-43B2-9CC5-C1202BFEBCA8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 userDrawn="1"/>
        </p:nvSpPr>
        <p:spPr bwMode="auto">
          <a:xfrm>
            <a:off x="0" y="1"/>
            <a:ext cx="9144000" cy="914177"/>
          </a:xfrm>
          <a:prstGeom prst="rect">
            <a:avLst/>
          </a:prstGeom>
          <a:gradFill rotWithShape="0">
            <a:gsLst>
              <a:gs pos="0">
                <a:srgbClr val="FADA8A"/>
              </a:gs>
              <a:gs pos="100000">
                <a:srgbClr val="F5B75B"/>
              </a:gs>
            </a:gsLst>
            <a:lin ang="5400000"/>
          </a:gradFill>
          <a:ln w="3175">
            <a:noFill/>
            <a:round/>
            <a:headEnd/>
            <a:tailEnd/>
          </a:ln>
          <a:effectLst>
            <a:outerShdw blurRad="63500" dist="38099" dir="2700000" algn="ctr" rotWithShape="0">
              <a:srgbClr val="000000">
                <a:alpha val="9998"/>
              </a:srgbClr>
            </a:outerShdw>
          </a:effectLst>
        </p:spPr>
        <p:txBody>
          <a:bodyPr lIns="35715" tIns="35715" rIns="35715" bIns="35715" anchor="ctr"/>
          <a:lstStyle/>
          <a:p>
            <a:pPr algn="ctr" defTabSz="41073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500" dirty="0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32172" y="0"/>
            <a:ext cx="8911828" cy="910828"/>
          </a:xfrm>
        </p:spPr>
        <p:txBody>
          <a:bodyPr>
            <a:normAutofit/>
          </a:bodyPr>
          <a:lstStyle>
            <a:lvl1pPr algn="l">
              <a:defRPr sz="3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367808-0549-4CA1-ABBB-2D8F76F36EA6}" type="datetime1">
              <a:rPr lang="en-US"/>
              <a:pPr/>
              <a:t>3/13/2013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3E13DD-FF1C-42AF-A945-5F46453968DA}" type="slidenum">
              <a:rPr lang="en-US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6D7E-F874-4BDD-9E4C-B4D373D21C79}" type="datetimeFigureOut">
              <a:rPr lang="nl-NL" smtClean="0"/>
              <a:pPr/>
              <a:t>13-3-2013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E0B7-F5F5-4D2F-A8D0-9739B246820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6D7E-F874-4BDD-9E4C-B4D373D21C79}" type="datetimeFigureOut">
              <a:rPr lang="nl-NL" smtClean="0"/>
              <a:pPr/>
              <a:t>13-3-2013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E0B7-F5F5-4D2F-A8D0-9739B246820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6D7E-F874-4BDD-9E4C-B4D373D21C79}" type="datetimeFigureOut">
              <a:rPr lang="nl-NL" smtClean="0"/>
              <a:pPr/>
              <a:t>13-3-2013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E0B7-F5F5-4D2F-A8D0-9739B246820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6D7E-F874-4BDD-9E4C-B4D373D21C79}" type="datetimeFigureOut">
              <a:rPr lang="nl-NL" smtClean="0"/>
              <a:pPr/>
              <a:t>13-3-2013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E0B7-F5F5-4D2F-A8D0-9739B246820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6D7E-F874-4BDD-9E4C-B4D373D21C79}" type="datetimeFigureOut">
              <a:rPr lang="nl-NL" smtClean="0"/>
              <a:pPr/>
              <a:t>13-3-2013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E0B7-F5F5-4D2F-A8D0-9739B246820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6D7E-F874-4BDD-9E4C-B4D373D21C79}" type="datetimeFigureOut">
              <a:rPr lang="nl-NL" smtClean="0"/>
              <a:pPr/>
              <a:t>13-3-2013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E0B7-F5F5-4D2F-A8D0-9739B246820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6D7E-F874-4BDD-9E4C-B4D373D21C79}" type="datetimeFigureOut">
              <a:rPr lang="nl-NL" smtClean="0"/>
              <a:pPr/>
              <a:t>13-3-2013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E0B7-F5F5-4D2F-A8D0-9739B246820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D6D7E-F874-4BDD-9E4C-B4D373D21C79}" type="datetimeFigureOut">
              <a:rPr lang="nl-NL" smtClean="0"/>
              <a:pPr/>
              <a:t>13-3-2013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E0B7-F5F5-4D2F-A8D0-9739B246820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D6D7E-F874-4BDD-9E4C-B4D373D21C79}" type="datetimeFigureOut">
              <a:rPr lang="nl-NL" smtClean="0"/>
              <a:pPr/>
              <a:t>13-3-2013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EE0B7-F5F5-4D2F-A8D0-9739B2468206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Microsoft_Office_Excel_97-2003-werkblad2.xls"/><Relationship Id="rId4" Type="http://schemas.openxmlformats.org/officeDocument/2006/relationships/oleObject" Target="../embeddings/Microsoft_Office_Excel_97-2003-werkblad1.xls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jpeg"/><Relationship Id="rId14" Type="http://schemas.openxmlformats.org/officeDocument/2006/relationships/image" Target="../media/image6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8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7.gif"/><Relationship Id="rId4" Type="http://schemas.openxmlformats.org/officeDocument/2006/relationships/diagramLayout" Target="../diagrams/layout1.xml"/><Relationship Id="rId9" Type="http://schemas.openxmlformats.org/officeDocument/2006/relationships/image" Target="../media/image6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72.wmf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1.wmf"/><Relationship Id="rId4" Type="http://schemas.openxmlformats.org/officeDocument/2006/relationships/diagramLayout" Target="../diagrams/layout2.xml"/><Relationship Id="rId9" Type="http://schemas.openxmlformats.org/officeDocument/2006/relationships/image" Target="../media/image70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81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oleObject" Target="../embeddings/oleObject7.bin"/><Relationship Id="rId9" Type="http://schemas.openxmlformats.org/officeDocument/2006/relationships/image" Target="../media/image8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68.jpe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67.gif"/><Relationship Id="rId4" Type="http://schemas.openxmlformats.org/officeDocument/2006/relationships/diagramLayout" Target="../diagrams/layout3.xml"/><Relationship Id="rId9" Type="http://schemas.openxmlformats.org/officeDocument/2006/relationships/image" Target="../media/image66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72.wmf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71.wmf"/><Relationship Id="rId4" Type="http://schemas.openxmlformats.org/officeDocument/2006/relationships/diagramLayout" Target="../diagrams/layout4.xml"/><Relationship Id="rId9" Type="http://schemas.openxmlformats.org/officeDocument/2006/relationships/image" Target="../media/image70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3" Type="http://schemas.openxmlformats.org/officeDocument/2006/relationships/image" Target="../media/image111.jpeg"/><Relationship Id="rId7" Type="http://schemas.openxmlformats.org/officeDocument/2006/relationships/image" Target="../media/image115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Data Mining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464496" cy="6954044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Looking Backward, Looking Forward</a:t>
            </a:r>
            <a:endParaRPr lang="nl-NL" dirty="0"/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PTDM @ ICDM </a:t>
            </a:r>
          </a:p>
          <a:p>
            <a:r>
              <a:rPr lang="en-US" smtClean="0"/>
              <a:t>Pieter Adriaans </a:t>
            </a:r>
          </a:p>
          <a:p>
            <a:r>
              <a:rPr lang="en-US" smtClean="0"/>
              <a:t>Universiteit van Amsterdam </a:t>
            </a:r>
            <a:endParaRPr lang="nl-NL" dirty="0"/>
          </a:p>
        </p:txBody>
      </p:sp>
      <p:pic>
        <p:nvPicPr>
          <p:cNvPr id="6" name="Afbeelding 5" descr="page7panel5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419872" y="302140"/>
            <a:ext cx="2774575" cy="2046740"/>
          </a:xfrm>
          <a:prstGeom prst="rect">
            <a:avLst/>
          </a:prstGeom>
        </p:spPr>
      </p:pic>
      <p:pic>
        <p:nvPicPr>
          <p:cNvPr id="8" name="Afbeelding 7" descr="page5panel3 copy.jp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6588224" y="288032"/>
            <a:ext cx="2060848" cy="20608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-95250"/>
            <a:ext cx="7772400" cy="1143000"/>
          </a:xfrm>
          <a:noFill/>
          <a:ln/>
        </p:spPr>
        <p:txBody>
          <a:bodyPr/>
          <a:lstStyle/>
          <a:p>
            <a:pPr defTabSz="762000"/>
            <a:r>
              <a:rPr lang="en-US"/>
              <a:t>KDD Definition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057400"/>
            <a:ext cx="7234238" cy="3962400"/>
          </a:xfrm>
          <a:noFill/>
          <a:ln/>
        </p:spPr>
        <p:txBody>
          <a:bodyPr anchor="b">
            <a:normAutofit lnSpcReduction="10000"/>
          </a:bodyPr>
          <a:lstStyle/>
          <a:p>
            <a:pPr defTabSz="762000">
              <a:buFont typeface="Monotype Sorts" pitchFamily="2" charset="2"/>
              <a:buNone/>
            </a:pPr>
            <a:r>
              <a:rPr lang="en-US" sz="2800">
                <a:solidFill>
                  <a:schemeClr val="hlink"/>
                </a:solidFill>
              </a:rPr>
              <a:t/>
            </a:r>
            <a:br>
              <a:rPr lang="en-US" sz="2800">
                <a:solidFill>
                  <a:schemeClr val="hlink"/>
                </a:solidFill>
              </a:rPr>
            </a:br>
            <a:r>
              <a:rPr lang="en-US" sz="2800">
                <a:solidFill>
                  <a:schemeClr val="hlink"/>
                </a:solidFill>
              </a:rPr>
              <a:t>K</a:t>
            </a:r>
            <a:r>
              <a:rPr lang="en-US"/>
              <a:t>nowledge </a:t>
            </a:r>
            <a:r>
              <a:rPr lang="en-US">
                <a:solidFill>
                  <a:schemeClr val="hlink"/>
                </a:solidFill>
              </a:rPr>
              <a:t>D</a:t>
            </a:r>
            <a:r>
              <a:rPr lang="en-US"/>
              <a:t>iscovery in </a:t>
            </a:r>
            <a:r>
              <a:rPr lang="en-US">
                <a:solidFill>
                  <a:schemeClr val="hlink"/>
                </a:solidFill>
              </a:rPr>
              <a:t>D</a:t>
            </a:r>
            <a:r>
              <a:rPr lang="en-US"/>
              <a:t>atabases is the non trivial extraction of implicit, previously unknown and potentially useful knowledge from data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 sz="1800"/>
              <a:t>(after Frawley Et al. 1991)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reeform 2"/>
          <p:cNvSpPr>
            <a:spLocks/>
          </p:cNvSpPr>
          <p:nvPr/>
        </p:nvSpPr>
        <p:spPr bwMode="auto">
          <a:xfrm>
            <a:off x="4953000" y="2795588"/>
            <a:ext cx="687388" cy="1143000"/>
          </a:xfrm>
          <a:custGeom>
            <a:avLst/>
            <a:gdLst/>
            <a:ahLst/>
            <a:cxnLst>
              <a:cxn ang="0">
                <a:pos x="0" y="669"/>
              </a:cxn>
              <a:cxn ang="0">
                <a:pos x="2" y="676"/>
              </a:cxn>
              <a:cxn ang="0">
                <a:pos x="7" y="682"/>
              </a:cxn>
              <a:cxn ang="0">
                <a:pos x="16" y="688"/>
              </a:cxn>
              <a:cxn ang="0">
                <a:pos x="29" y="694"/>
              </a:cxn>
              <a:cxn ang="0">
                <a:pos x="44" y="700"/>
              </a:cxn>
              <a:cxn ang="0">
                <a:pos x="63" y="705"/>
              </a:cxn>
              <a:cxn ang="0">
                <a:pos x="85" y="709"/>
              </a:cxn>
              <a:cxn ang="0">
                <a:pos x="109" y="713"/>
              </a:cxn>
              <a:cxn ang="0">
                <a:pos x="133" y="715"/>
              </a:cxn>
              <a:cxn ang="0">
                <a:pos x="160" y="718"/>
              </a:cxn>
              <a:cxn ang="0">
                <a:pos x="187" y="719"/>
              </a:cxn>
              <a:cxn ang="0">
                <a:pos x="216" y="719"/>
              </a:cxn>
              <a:cxn ang="0">
                <a:pos x="245" y="719"/>
              </a:cxn>
              <a:cxn ang="0">
                <a:pos x="272" y="718"/>
              </a:cxn>
              <a:cxn ang="0">
                <a:pos x="299" y="715"/>
              </a:cxn>
              <a:cxn ang="0">
                <a:pos x="325" y="713"/>
              </a:cxn>
              <a:cxn ang="0">
                <a:pos x="347" y="709"/>
              </a:cxn>
              <a:cxn ang="0">
                <a:pos x="369" y="705"/>
              </a:cxn>
              <a:cxn ang="0">
                <a:pos x="388" y="700"/>
              </a:cxn>
              <a:cxn ang="0">
                <a:pos x="403" y="694"/>
              </a:cxn>
              <a:cxn ang="0">
                <a:pos x="416" y="688"/>
              </a:cxn>
              <a:cxn ang="0">
                <a:pos x="425" y="682"/>
              </a:cxn>
              <a:cxn ang="0">
                <a:pos x="430" y="676"/>
              </a:cxn>
              <a:cxn ang="0">
                <a:pos x="432" y="669"/>
              </a:cxn>
              <a:cxn ang="0">
                <a:pos x="432" y="46"/>
              </a:cxn>
              <a:cxn ang="0">
                <a:pos x="428" y="40"/>
              </a:cxn>
              <a:cxn ang="0">
                <a:pos x="421" y="34"/>
              </a:cxn>
              <a:cxn ang="0">
                <a:pos x="409" y="27"/>
              </a:cxn>
              <a:cxn ang="0">
                <a:pos x="396" y="22"/>
              </a:cxn>
              <a:cxn ang="0">
                <a:pos x="379" y="17"/>
              </a:cxn>
              <a:cxn ang="0">
                <a:pos x="358" y="12"/>
              </a:cxn>
              <a:cxn ang="0">
                <a:pos x="336" y="8"/>
              </a:cxn>
              <a:cxn ang="0">
                <a:pos x="311" y="5"/>
              </a:cxn>
              <a:cxn ang="0">
                <a:pos x="286" y="2"/>
              </a:cxn>
              <a:cxn ang="0">
                <a:pos x="258" y="1"/>
              </a:cxn>
              <a:cxn ang="0">
                <a:pos x="230" y="0"/>
              </a:cxn>
              <a:cxn ang="0">
                <a:pos x="202" y="0"/>
              </a:cxn>
              <a:cxn ang="0">
                <a:pos x="174" y="1"/>
              </a:cxn>
              <a:cxn ang="0">
                <a:pos x="146" y="2"/>
              </a:cxn>
              <a:cxn ang="0">
                <a:pos x="121" y="5"/>
              </a:cxn>
              <a:cxn ang="0">
                <a:pos x="96" y="8"/>
              </a:cxn>
              <a:cxn ang="0">
                <a:pos x="74" y="12"/>
              </a:cxn>
              <a:cxn ang="0">
                <a:pos x="53" y="17"/>
              </a:cxn>
              <a:cxn ang="0">
                <a:pos x="36" y="22"/>
              </a:cxn>
              <a:cxn ang="0">
                <a:pos x="23" y="27"/>
              </a:cxn>
              <a:cxn ang="0">
                <a:pos x="11" y="34"/>
              </a:cxn>
              <a:cxn ang="0">
                <a:pos x="4" y="40"/>
              </a:cxn>
              <a:cxn ang="0">
                <a:pos x="0" y="46"/>
              </a:cxn>
            </a:cxnLst>
            <a:rect l="0" t="0" r="r" b="b"/>
            <a:pathLst>
              <a:path w="433" h="720">
                <a:moveTo>
                  <a:pt x="0" y="50"/>
                </a:moveTo>
                <a:lnTo>
                  <a:pt x="0" y="669"/>
                </a:lnTo>
                <a:lnTo>
                  <a:pt x="0" y="673"/>
                </a:lnTo>
                <a:lnTo>
                  <a:pt x="2" y="676"/>
                </a:lnTo>
                <a:lnTo>
                  <a:pt x="4" y="679"/>
                </a:lnTo>
                <a:lnTo>
                  <a:pt x="7" y="682"/>
                </a:lnTo>
                <a:lnTo>
                  <a:pt x="11" y="685"/>
                </a:lnTo>
                <a:lnTo>
                  <a:pt x="16" y="688"/>
                </a:lnTo>
                <a:lnTo>
                  <a:pt x="23" y="691"/>
                </a:lnTo>
                <a:lnTo>
                  <a:pt x="29" y="694"/>
                </a:lnTo>
                <a:lnTo>
                  <a:pt x="36" y="697"/>
                </a:lnTo>
                <a:lnTo>
                  <a:pt x="44" y="700"/>
                </a:lnTo>
                <a:lnTo>
                  <a:pt x="53" y="702"/>
                </a:lnTo>
                <a:lnTo>
                  <a:pt x="63" y="705"/>
                </a:lnTo>
                <a:lnTo>
                  <a:pt x="74" y="707"/>
                </a:lnTo>
                <a:lnTo>
                  <a:pt x="85" y="709"/>
                </a:lnTo>
                <a:lnTo>
                  <a:pt x="96" y="711"/>
                </a:lnTo>
                <a:lnTo>
                  <a:pt x="109" y="713"/>
                </a:lnTo>
                <a:lnTo>
                  <a:pt x="121" y="714"/>
                </a:lnTo>
                <a:lnTo>
                  <a:pt x="133" y="715"/>
                </a:lnTo>
                <a:lnTo>
                  <a:pt x="146" y="717"/>
                </a:lnTo>
                <a:lnTo>
                  <a:pt x="160" y="718"/>
                </a:lnTo>
                <a:lnTo>
                  <a:pt x="174" y="718"/>
                </a:lnTo>
                <a:lnTo>
                  <a:pt x="187" y="719"/>
                </a:lnTo>
                <a:lnTo>
                  <a:pt x="202" y="719"/>
                </a:lnTo>
                <a:lnTo>
                  <a:pt x="216" y="719"/>
                </a:lnTo>
                <a:lnTo>
                  <a:pt x="230" y="719"/>
                </a:lnTo>
                <a:lnTo>
                  <a:pt x="245" y="719"/>
                </a:lnTo>
                <a:lnTo>
                  <a:pt x="258" y="718"/>
                </a:lnTo>
                <a:lnTo>
                  <a:pt x="272" y="718"/>
                </a:lnTo>
                <a:lnTo>
                  <a:pt x="286" y="717"/>
                </a:lnTo>
                <a:lnTo>
                  <a:pt x="299" y="715"/>
                </a:lnTo>
                <a:lnTo>
                  <a:pt x="311" y="714"/>
                </a:lnTo>
                <a:lnTo>
                  <a:pt x="325" y="713"/>
                </a:lnTo>
                <a:lnTo>
                  <a:pt x="336" y="711"/>
                </a:lnTo>
                <a:lnTo>
                  <a:pt x="347" y="709"/>
                </a:lnTo>
                <a:lnTo>
                  <a:pt x="358" y="707"/>
                </a:lnTo>
                <a:lnTo>
                  <a:pt x="369" y="705"/>
                </a:lnTo>
                <a:lnTo>
                  <a:pt x="379" y="702"/>
                </a:lnTo>
                <a:lnTo>
                  <a:pt x="388" y="700"/>
                </a:lnTo>
                <a:lnTo>
                  <a:pt x="396" y="697"/>
                </a:lnTo>
                <a:lnTo>
                  <a:pt x="403" y="694"/>
                </a:lnTo>
                <a:lnTo>
                  <a:pt x="409" y="691"/>
                </a:lnTo>
                <a:lnTo>
                  <a:pt x="416" y="688"/>
                </a:lnTo>
                <a:lnTo>
                  <a:pt x="421" y="685"/>
                </a:lnTo>
                <a:lnTo>
                  <a:pt x="425" y="682"/>
                </a:lnTo>
                <a:lnTo>
                  <a:pt x="428" y="679"/>
                </a:lnTo>
                <a:lnTo>
                  <a:pt x="430" y="676"/>
                </a:lnTo>
                <a:lnTo>
                  <a:pt x="432" y="673"/>
                </a:lnTo>
                <a:lnTo>
                  <a:pt x="432" y="669"/>
                </a:lnTo>
                <a:lnTo>
                  <a:pt x="432" y="50"/>
                </a:lnTo>
                <a:lnTo>
                  <a:pt x="432" y="46"/>
                </a:lnTo>
                <a:lnTo>
                  <a:pt x="430" y="43"/>
                </a:lnTo>
                <a:lnTo>
                  <a:pt x="428" y="40"/>
                </a:lnTo>
                <a:lnTo>
                  <a:pt x="425" y="37"/>
                </a:lnTo>
                <a:lnTo>
                  <a:pt x="421" y="34"/>
                </a:lnTo>
                <a:lnTo>
                  <a:pt x="416" y="31"/>
                </a:lnTo>
                <a:lnTo>
                  <a:pt x="409" y="27"/>
                </a:lnTo>
                <a:lnTo>
                  <a:pt x="403" y="25"/>
                </a:lnTo>
                <a:lnTo>
                  <a:pt x="396" y="22"/>
                </a:lnTo>
                <a:lnTo>
                  <a:pt x="388" y="19"/>
                </a:lnTo>
                <a:lnTo>
                  <a:pt x="379" y="17"/>
                </a:lnTo>
                <a:lnTo>
                  <a:pt x="369" y="14"/>
                </a:lnTo>
                <a:lnTo>
                  <a:pt x="358" y="12"/>
                </a:lnTo>
                <a:lnTo>
                  <a:pt x="347" y="10"/>
                </a:lnTo>
                <a:lnTo>
                  <a:pt x="336" y="8"/>
                </a:lnTo>
                <a:lnTo>
                  <a:pt x="325" y="6"/>
                </a:lnTo>
                <a:lnTo>
                  <a:pt x="311" y="5"/>
                </a:lnTo>
                <a:lnTo>
                  <a:pt x="299" y="4"/>
                </a:lnTo>
                <a:lnTo>
                  <a:pt x="286" y="2"/>
                </a:lnTo>
                <a:lnTo>
                  <a:pt x="272" y="1"/>
                </a:lnTo>
                <a:lnTo>
                  <a:pt x="258" y="1"/>
                </a:lnTo>
                <a:lnTo>
                  <a:pt x="245" y="0"/>
                </a:lnTo>
                <a:lnTo>
                  <a:pt x="230" y="0"/>
                </a:lnTo>
                <a:lnTo>
                  <a:pt x="216" y="0"/>
                </a:lnTo>
                <a:lnTo>
                  <a:pt x="202" y="0"/>
                </a:lnTo>
                <a:lnTo>
                  <a:pt x="187" y="0"/>
                </a:lnTo>
                <a:lnTo>
                  <a:pt x="174" y="1"/>
                </a:lnTo>
                <a:lnTo>
                  <a:pt x="160" y="1"/>
                </a:lnTo>
                <a:lnTo>
                  <a:pt x="146" y="2"/>
                </a:lnTo>
                <a:lnTo>
                  <a:pt x="133" y="4"/>
                </a:lnTo>
                <a:lnTo>
                  <a:pt x="121" y="5"/>
                </a:lnTo>
                <a:lnTo>
                  <a:pt x="109" y="6"/>
                </a:lnTo>
                <a:lnTo>
                  <a:pt x="96" y="8"/>
                </a:lnTo>
                <a:lnTo>
                  <a:pt x="85" y="10"/>
                </a:lnTo>
                <a:lnTo>
                  <a:pt x="74" y="12"/>
                </a:lnTo>
                <a:lnTo>
                  <a:pt x="63" y="14"/>
                </a:lnTo>
                <a:lnTo>
                  <a:pt x="53" y="17"/>
                </a:lnTo>
                <a:lnTo>
                  <a:pt x="44" y="19"/>
                </a:lnTo>
                <a:lnTo>
                  <a:pt x="36" y="22"/>
                </a:lnTo>
                <a:lnTo>
                  <a:pt x="29" y="25"/>
                </a:lnTo>
                <a:lnTo>
                  <a:pt x="23" y="27"/>
                </a:lnTo>
                <a:lnTo>
                  <a:pt x="16" y="31"/>
                </a:lnTo>
                <a:lnTo>
                  <a:pt x="11" y="34"/>
                </a:lnTo>
                <a:lnTo>
                  <a:pt x="7" y="37"/>
                </a:lnTo>
                <a:lnTo>
                  <a:pt x="4" y="40"/>
                </a:lnTo>
                <a:lnTo>
                  <a:pt x="2" y="43"/>
                </a:lnTo>
                <a:lnTo>
                  <a:pt x="0" y="46"/>
                </a:lnTo>
                <a:lnTo>
                  <a:pt x="0" y="50"/>
                </a:lnTo>
              </a:path>
            </a:pathLst>
          </a:custGeom>
          <a:gradFill rotWithShape="0">
            <a:gsLst>
              <a:gs pos="0">
                <a:srgbClr val="B3B900">
                  <a:gamma/>
                  <a:shade val="29804"/>
                  <a:invGamma/>
                </a:srgbClr>
              </a:gs>
              <a:gs pos="50000">
                <a:srgbClr val="B3B900"/>
              </a:gs>
              <a:gs pos="100000">
                <a:srgbClr val="B3B900">
                  <a:gamma/>
                  <a:shade val="29804"/>
                  <a:invGamma/>
                </a:srgbClr>
              </a:gs>
            </a:gsLst>
            <a:lin ang="0" scaled="1"/>
          </a:gra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11" name="Freeform 3"/>
          <p:cNvSpPr>
            <a:spLocks/>
          </p:cNvSpPr>
          <p:nvPr/>
        </p:nvSpPr>
        <p:spPr bwMode="auto">
          <a:xfrm>
            <a:off x="3827463" y="2795588"/>
            <a:ext cx="671512" cy="1143000"/>
          </a:xfrm>
          <a:custGeom>
            <a:avLst/>
            <a:gdLst/>
            <a:ahLst/>
            <a:cxnLst>
              <a:cxn ang="0">
                <a:pos x="0" y="669"/>
              </a:cxn>
              <a:cxn ang="0">
                <a:pos x="2" y="676"/>
              </a:cxn>
              <a:cxn ang="0">
                <a:pos x="7" y="682"/>
              </a:cxn>
              <a:cxn ang="0">
                <a:pos x="16" y="688"/>
              </a:cxn>
              <a:cxn ang="0">
                <a:pos x="28" y="694"/>
              </a:cxn>
              <a:cxn ang="0">
                <a:pos x="43" y="700"/>
              </a:cxn>
              <a:cxn ang="0">
                <a:pos x="62" y="705"/>
              </a:cxn>
              <a:cxn ang="0">
                <a:pos x="83" y="709"/>
              </a:cxn>
              <a:cxn ang="0">
                <a:pos x="106" y="713"/>
              </a:cxn>
              <a:cxn ang="0">
                <a:pos x="130" y="715"/>
              </a:cxn>
              <a:cxn ang="0">
                <a:pos x="156" y="718"/>
              </a:cxn>
              <a:cxn ang="0">
                <a:pos x="183" y="719"/>
              </a:cxn>
              <a:cxn ang="0">
                <a:pos x="211" y="719"/>
              </a:cxn>
              <a:cxn ang="0">
                <a:pos x="239" y="719"/>
              </a:cxn>
              <a:cxn ang="0">
                <a:pos x="266" y="718"/>
              </a:cxn>
              <a:cxn ang="0">
                <a:pos x="292" y="715"/>
              </a:cxn>
              <a:cxn ang="0">
                <a:pos x="317" y="713"/>
              </a:cxn>
              <a:cxn ang="0">
                <a:pos x="339" y="709"/>
              </a:cxn>
              <a:cxn ang="0">
                <a:pos x="360" y="705"/>
              </a:cxn>
              <a:cxn ang="0">
                <a:pos x="379" y="700"/>
              </a:cxn>
              <a:cxn ang="0">
                <a:pos x="394" y="694"/>
              </a:cxn>
              <a:cxn ang="0">
                <a:pos x="406" y="688"/>
              </a:cxn>
              <a:cxn ang="0">
                <a:pos x="415" y="682"/>
              </a:cxn>
              <a:cxn ang="0">
                <a:pos x="420" y="676"/>
              </a:cxn>
              <a:cxn ang="0">
                <a:pos x="422" y="669"/>
              </a:cxn>
              <a:cxn ang="0">
                <a:pos x="422" y="46"/>
              </a:cxn>
              <a:cxn ang="0">
                <a:pos x="418" y="40"/>
              </a:cxn>
              <a:cxn ang="0">
                <a:pos x="411" y="34"/>
              </a:cxn>
              <a:cxn ang="0">
                <a:pos x="400" y="27"/>
              </a:cxn>
              <a:cxn ang="0">
                <a:pos x="387" y="22"/>
              </a:cxn>
              <a:cxn ang="0">
                <a:pos x="370" y="17"/>
              </a:cxn>
              <a:cxn ang="0">
                <a:pos x="350" y="12"/>
              </a:cxn>
              <a:cxn ang="0">
                <a:pos x="328" y="8"/>
              </a:cxn>
              <a:cxn ang="0">
                <a:pos x="304" y="5"/>
              </a:cxn>
              <a:cxn ang="0">
                <a:pos x="279" y="2"/>
              </a:cxn>
              <a:cxn ang="0">
                <a:pos x="252" y="1"/>
              </a:cxn>
              <a:cxn ang="0">
                <a:pos x="225" y="0"/>
              </a:cxn>
              <a:cxn ang="0">
                <a:pos x="197" y="0"/>
              </a:cxn>
              <a:cxn ang="0">
                <a:pos x="170" y="1"/>
              </a:cxn>
              <a:cxn ang="0">
                <a:pos x="143" y="2"/>
              </a:cxn>
              <a:cxn ang="0">
                <a:pos x="118" y="5"/>
              </a:cxn>
              <a:cxn ang="0">
                <a:pos x="94" y="8"/>
              </a:cxn>
              <a:cxn ang="0">
                <a:pos x="72" y="12"/>
              </a:cxn>
              <a:cxn ang="0">
                <a:pos x="52" y="17"/>
              </a:cxn>
              <a:cxn ang="0">
                <a:pos x="35" y="22"/>
              </a:cxn>
              <a:cxn ang="0">
                <a:pos x="22" y="27"/>
              </a:cxn>
              <a:cxn ang="0">
                <a:pos x="11" y="34"/>
              </a:cxn>
              <a:cxn ang="0">
                <a:pos x="4" y="40"/>
              </a:cxn>
              <a:cxn ang="0">
                <a:pos x="0" y="46"/>
              </a:cxn>
            </a:cxnLst>
            <a:rect l="0" t="0" r="r" b="b"/>
            <a:pathLst>
              <a:path w="423" h="720">
                <a:moveTo>
                  <a:pt x="0" y="50"/>
                </a:moveTo>
                <a:lnTo>
                  <a:pt x="0" y="669"/>
                </a:lnTo>
                <a:lnTo>
                  <a:pt x="0" y="673"/>
                </a:lnTo>
                <a:lnTo>
                  <a:pt x="2" y="676"/>
                </a:lnTo>
                <a:lnTo>
                  <a:pt x="4" y="679"/>
                </a:lnTo>
                <a:lnTo>
                  <a:pt x="7" y="682"/>
                </a:lnTo>
                <a:lnTo>
                  <a:pt x="11" y="685"/>
                </a:lnTo>
                <a:lnTo>
                  <a:pt x="16" y="688"/>
                </a:lnTo>
                <a:lnTo>
                  <a:pt x="22" y="691"/>
                </a:lnTo>
                <a:lnTo>
                  <a:pt x="28" y="694"/>
                </a:lnTo>
                <a:lnTo>
                  <a:pt x="35" y="697"/>
                </a:lnTo>
                <a:lnTo>
                  <a:pt x="43" y="700"/>
                </a:lnTo>
                <a:lnTo>
                  <a:pt x="52" y="702"/>
                </a:lnTo>
                <a:lnTo>
                  <a:pt x="62" y="705"/>
                </a:lnTo>
                <a:lnTo>
                  <a:pt x="72" y="707"/>
                </a:lnTo>
                <a:lnTo>
                  <a:pt x="83" y="709"/>
                </a:lnTo>
                <a:lnTo>
                  <a:pt x="94" y="711"/>
                </a:lnTo>
                <a:lnTo>
                  <a:pt x="106" y="713"/>
                </a:lnTo>
                <a:lnTo>
                  <a:pt x="118" y="714"/>
                </a:lnTo>
                <a:lnTo>
                  <a:pt x="130" y="715"/>
                </a:lnTo>
                <a:lnTo>
                  <a:pt x="143" y="717"/>
                </a:lnTo>
                <a:lnTo>
                  <a:pt x="156" y="718"/>
                </a:lnTo>
                <a:lnTo>
                  <a:pt x="170" y="718"/>
                </a:lnTo>
                <a:lnTo>
                  <a:pt x="183" y="719"/>
                </a:lnTo>
                <a:lnTo>
                  <a:pt x="197" y="719"/>
                </a:lnTo>
                <a:lnTo>
                  <a:pt x="211" y="719"/>
                </a:lnTo>
                <a:lnTo>
                  <a:pt x="225" y="719"/>
                </a:lnTo>
                <a:lnTo>
                  <a:pt x="239" y="719"/>
                </a:lnTo>
                <a:lnTo>
                  <a:pt x="252" y="718"/>
                </a:lnTo>
                <a:lnTo>
                  <a:pt x="266" y="718"/>
                </a:lnTo>
                <a:lnTo>
                  <a:pt x="279" y="717"/>
                </a:lnTo>
                <a:lnTo>
                  <a:pt x="292" y="715"/>
                </a:lnTo>
                <a:lnTo>
                  <a:pt x="304" y="714"/>
                </a:lnTo>
                <a:lnTo>
                  <a:pt x="317" y="713"/>
                </a:lnTo>
                <a:lnTo>
                  <a:pt x="328" y="711"/>
                </a:lnTo>
                <a:lnTo>
                  <a:pt x="339" y="709"/>
                </a:lnTo>
                <a:lnTo>
                  <a:pt x="350" y="707"/>
                </a:lnTo>
                <a:lnTo>
                  <a:pt x="360" y="705"/>
                </a:lnTo>
                <a:lnTo>
                  <a:pt x="370" y="702"/>
                </a:lnTo>
                <a:lnTo>
                  <a:pt x="379" y="700"/>
                </a:lnTo>
                <a:lnTo>
                  <a:pt x="387" y="697"/>
                </a:lnTo>
                <a:lnTo>
                  <a:pt x="394" y="694"/>
                </a:lnTo>
                <a:lnTo>
                  <a:pt x="400" y="691"/>
                </a:lnTo>
                <a:lnTo>
                  <a:pt x="406" y="688"/>
                </a:lnTo>
                <a:lnTo>
                  <a:pt x="411" y="685"/>
                </a:lnTo>
                <a:lnTo>
                  <a:pt x="415" y="682"/>
                </a:lnTo>
                <a:lnTo>
                  <a:pt x="418" y="679"/>
                </a:lnTo>
                <a:lnTo>
                  <a:pt x="420" y="676"/>
                </a:lnTo>
                <a:lnTo>
                  <a:pt x="422" y="673"/>
                </a:lnTo>
                <a:lnTo>
                  <a:pt x="422" y="669"/>
                </a:lnTo>
                <a:lnTo>
                  <a:pt x="422" y="50"/>
                </a:lnTo>
                <a:lnTo>
                  <a:pt x="422" y="46"/>
                </a:lnTo>
                <a:lnTo>
                  <a:pt x="420" y="43"/>
                </a:lnTo>
                <a:lnTo>
                  <a:pt x="418" y="40"/>
                </a:lnTo>
                <a:lnTo>
                  <a:pt x="415" y="37"/>
                </a:lnTo>
                <a:lnTo>
                  <a:pt x="411" y="34"/>
                </a:lnTo>
                <a:lnTo>
                  <a:pt x="406" y="31"/>
                </a:lnTo>
                <a:lnTo>
                  <a:pt x="400" y="27"/>
                </a:lnTo>
                <a:lnTo>
                  <a:pt x="394" y="25"/>
                </a:lnTo>
                <a:lnTo>
                  <a:pt x="387" y="22"/>
                </a:lnTo>
                <a:lnTo>
                  <a:pt x="379" y="19"/>
                </a:lnTo>
                <a:lnTo>
                  <a:pt x="370" y="17"/>
                </a:lnTo>
                <a:lnTo>
                  <a:pt x="360" y="14"/>
                </a:lnTo>
                <a:lnTo>
                  <a:pt x="350" y="12"/>
                </a:lnTo>
                <a:lnTo>
                  <a:pt x="339" y="10"/>
                </a:lnTo>
                <a:lnTo>
                  <a:pt x="328" y="8"/>
                </a:lnTo>
                <a:lnTo>
                  <a:pt x="317" y="6"/>
                </a:lnTo>
                <a:lnTo>
                  <a:pt x="304" y="5"/>
                </a:lnTo>
                <a:lnTo>
                  <a:pt x="292" y="4"/>
                </a:lnTo>
                <a:lnTo>
                  <a:pt x="279" y="2"/>
                </a:lnTo>
                <a:lnTo>
                  <a:pt x="266" y="1"/>
                </a:lnTo>
                <a:lnTo>
                  <a:pt x="252" y="1"/>
                </a:lnTo>
                <a:lnTo>
                  <a:pt x="239" y="0"/>
                </a:lnTo>
                <a:lnTo>
                  <a:pt x="225" y="0"/>
                </a:lnTo>
                <a:lnTo>
                  <a:pt x="211" y="0"/>
                </a:lnTo>
                <a:lnTo>
                  <a:pt x="197" y="0"/>
                </a:lnTo>
                <a:lnTo>
                  <a:pt x="183" y="0"/>
                </a:lnTo>
                <a:lnTo>
                  <a:pt x="170" y="1"/>
                </a:lnTo>
                <a:lnTo>
                  <a:pt x="156" y="1"/>
                </a:lnTo>
                <a:lnTo>
                  <a:pt x="143" y="2"/>
                </a:lnTo>
                <a:lnTo>
                  <a:pt x="130" y="4"/>
                </a:lnTo>
                <a:lnTo>
                  <a:pt x="118" y="5"/>
                </a:lnTo>
                <a:lnTo>
                  <a:pt x="106" y="6"/>
                </a:lnTo>
                <a:lnTo>
                  <a:pt x="94" y="8"/>
                </a:lnTo>
                <a:lnTo>
                  <a:pt x="83" y="10"/>
                </a:lnTo>
                <a:lnTo>
                  <a:pt x="72" y="12"/>
                </a:lnTo>
                <a:lnTo>
                  <a:pt x="62" y="14"/>
                </a:lnTo>
                <a:lnTo>
                  <a:pt x="52" y="17"/>
                </a:lnTo>
                <a:lnTo>
                  <a:pt x="43" y="19"/>
                </a:lnTo>
                <a:lnTo>
                  <a:pt x="35" y="22"/>
                </a:lnTo>
                <a:lnTo>
                  <a:pt x="28" y="25"/>
                </a:lnTo>
                <a:lnTo>
                  <a:pt x="22" y="27"/>
                </a:lnTo>
                <a:lnTo>
                  <a:pt x="16" y="31"/>
                </a:lnTo>
                <a:lnTo>
                  <a:pt x="11" y="34"/>
                </a:lnTo>
                <a:lnTo>
                  <a:pt x="7" y="37"/>
                </a:lnTo>
                <a:lnTo>
                  <a:pt x="4" y="40"/>
                </a:lnTo>
                <a:lnTo>
                  <a:pt x="2" y="43"/>
                </a:lnTo>
                <a:lnTo>
                  <a:pt x="0" y="46"/>
                </a:lnTo>
                <a:lnTo>
                  <a:pt x="0" y="50"/>
                </a:lnTo>
              </a:path>
            </a:pathLst>
          </a:custGeom>
          <a:gradFill rotWithShape="0">
            <a:gsLst>
              <a:gs pos="0">
                <a:srgbClr val="B3B900">
                  <a:gamma/>
                  <a:shade val="29804"/>
                  <a:invGamma/>
                </a:srgbClr>
              </a:gs>
              <a:gs pos="50000">
                <a:srgbClr val="B3B900"/>
              </a:gs>
              <a:gs pos="100000">
                <a:srgbClr val="B3B900">
                  <a:gamma/>
                  <a:shade val="29804"/>
                  <a:invGamma/>
                </a:srgbClr>
              </a:gs>
            </a:gsLst>
            <a:lin ang="0" scaled="1"/>
          </a:gra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12" name="Freeform 4"/>
          <p:cNvSpPr>
            <a:spLocks/>
          </p:cNvSpPr>
          <p:nvPr/>
        </p:nvSpPr>
        <p:spPr bwMode="auto">
          <a:xfrm>
            <a:off x="1541463" y="2795588"/>
            <a:ext cx="671512" cy="1143000"/>
          </a:xfrm>
          <a:custGeom>
            <a:avLst/>
            <a:gdLst/>
            <a:ahLst/>
            <a:cxnLst>
              <a:cxn ang="0">
                <a:pos x="0" y="669"/>
              </a:cxn>
              <a:cxn ang="0">
                <a:pos x="2" y="676"/>
              </a:cxn>
              <a:cxn ang="0">
                <a:pos x="7" y="682"/>
              </a:cxn>
              <a:cxn ang="0">
                <a:pos x="16" y="688"/>
              </a:cxn>
              <a:cxn ang="0">
                <a:pos x="28" y="694"/>
              </a:cxn>
              <a:cxn ang="0">
                <a:pos x="43" y="700"/>
              </a:cxn>
              <a:cxn ang="0">
                <a:pos x="62" y="705"/>
              </a:cxn>
              <a:cxn ang="0">
                <a:pos x="83" y="709"/>
              </a:cxn>
              <a:cxn ang="0">
                <a:pos x="106" y="713"/>
              </a:cxn>
              <a:cxn ang="0">
                <a:pos x="130" y="715"/>
              </a:cxn>
              <a:cxn ang="0">
                <a:pos x="156" y="718"/>
              </a:cxn>
              <a:cxn ang="0">
                <a:pos x="183" y="719"/>
              </a:cxn>
              <a:cxn ang="0">
                <a:pos x="211" y="719"/>
              </a:cxn>
              <a:cxn ang="0">
                <a:pos x="239" y="719"/>
              </a:cxn>
              <a:cxn ang="0">
                <a:pos x="266" y="718"/>
              </a:cxn>
              <a:cxn ang="0">
                <a:pos x="292" y="715"/>
              </a:cxn>
              <a:cxn ang="0">
                <a:pos x="317" y="713"/>
              </a:cxn>
              <a:cxn ang="0">
                <a:pos x="339" y="709"/>
              </a:cxn>
              <a:cxn ang="0">
                <a:pos x="360" y="705"/>
              </a:cxn>
              <a:cxn ang="0">
                <a:pos x="379" y="700"/>
              </a:cxn>
              <a:cxn ang="0">
                <a:pos x="394" y="694"/>
              </a:cxn>
              <a:cxn ang="0">
                <a:pos x="406" y="688"/>
              </a:cxn>
              <a:cxn ang="0">
                <a:pos x="415" y="682"/>
              </a:cxn>
              <a:cxn ang="0">
                <a:pos x="420" y="676"/>
              </a:cxn>
              <a:cxn ang="0">
                <a:pos x="422" y="669"/>
              </a:cxn>
              <a:cxn ang="0">
                <a:pos x="422" y="46"/>
              </a:cxn>
              <a:cxn ang="0">
                <a:pos x="418" y="40"/>
              </a:cxn>
              <a:cxn ang="0">
                <a:pos x="411" y="34"/>
              </a:cxn>
              <a:cxn ang="0">
                <a:pos x="400" y="27"/>
              </a:cxn>
              <a:cxn ang="0">
                <a:pos x="387" y="22"/>
              </a:cxn>
              <a:cxn ang="0">
                <a:pos x="370" y="17"/>
              </a:cxn>
              <a:cxn ang="0">
                <a:pos x="350" y="12"/>
              </a:cxn>
              <a:cxn ang="0">
                <a:pos x="328" y="8"/>
              </a:cxn>
              <a:cxn ang="0">
                <a:pos x="304" y="5"/>
              </a:cxn>
              <a:cxn ang="0">
                <a:pos x="279" y="2"/>
              </a:cxn>
              <a:cxn ang="0">
                <a:pos x="252" y="1"/>
              </a:cxn>
              <a:cxn ang="0">
                <a:pos x="225" y="0"/>
              </a:cxn>
              <a:cxn ang="0">
                <a:pos x="197" y="0"/>
              </a:cxn>
              <a:cxn ang="0">
                <a:pos x="170" y="1"/>
              </a:cxn>
              <a:cxn ang="0">
                <a:pos x="143" y="2"/>
              </a:cxn>
              <a:cxn ang="0">
                <a:pos x="118" y="5"/>
              </a:cxn>
              <a:cxn ang="0">
                <a:pos x="94" y="8"/>
              </a:cxn>
              <a:cxn ang="0">
                <a:pos x="72" y="12"/>
              </a:cxn>
              <a:cxn ang="0">
                <a:pos x="52" y="17"/>
              </a:cxn>
              <a:cxn ang="0">
                <a:pos x="35" y="22"/>
              </a:cxn>
              <a:cxn ang="0">
                <a:pos x="22" y="27"/>
              </a:cxn>
              <a:cxn ang="0">
                <a:pos x="11" y="34"/>
              </a:cxn>
              <a:cxn ang="0">
                <a:pos x="4" y="40"/>
              </a:cxn>
              <a:cxn ang="0">
                <a:pos x="0" y="46"/>
              </a:cxn>
            </a:cxnLst>
            <a:rect l="0" t="0" r="r" b="b"/>
            <a:pathLst>
              <a:path w="423" h="720">
                <a:moveTo>
                  <a:pt x="0" y="50"/>
                </a:moveTo>
                <a:lnTo>
                  <a:pt x="0" y="669"/>
                </a:lnTo>
                <a:lnTo>
                  <a:pt x="0" y="673"/>
                </a:lnTo>
                <a:lnTo>
                  <a:pt x="2" y="676"/>
                </a:lnTo>
                <a:lnTo>
                  <a:pt x="4" y="679"/>
                </a:lnTo>
                <a:lnTo>
                  <a:pt x="7" y="682"/>
                </a:lnTo>
                <a:lnTo>
                  <a:pt x="11" y="685"/>
                </a:lnTo>
                <a:lnTo>
                  <a:pt x="16" y="688"/>
                </a:lnTo>
                <a:lnTo>
                  <a:pt x="22" y="691"/>
                </a:lnTo>
                <a:lnTo>
                  <a:pt x="28" y="694"/>
                </a:lnTo>
                <a:lnTo>
                  <a:pt x="35" y="697"/>
                </a:lnTo>
                <a:lnTo>
                  <a:pt x="43" y="700"/>
                </a:lnTo>
                <a:lnTo>
                  <a:pt x="52" y="702"/>
                </a:lnTo>
                <a:lnTo>
                  <a:pt x="62" y="705"/>
                </a:lnTo>
                <a:lnTo>
                  <a:pt x="72" y="707"/>
                </a:lnTo>
                <a:lnTo>
                  <a:pt x="83" y="709"/>
                </a:lnTo>
                <a:lnTo>
                  <a:pt x="94" y="711"/>
                </a:lnTo>
                <a:lnTo>
                  <a:pt x="106" y="713"/>
                </a:lnTo>
                <a:lnTo>
                  <a:pt x="118" y="714"/>
                </a:lnTo>
                <a:lnTo>
                  <a:pt x="130" y="715"/>
                </a:lnTo>
                <a:lnTo>
                  <a:pt x="143" y="717"/>
                </a:lnTo>
                <a:lnTo>
                  <a:pt x="156" y="718"/>
                </a:lnTo>
                <a:lnTo>
                  <a:pt x="170" y="718"/>
                </a:lnTo>
                <a:lnTo>
                  <a:pt x="183" y="719"/>
                </a:lnTo>
                <a:lnTo>
                  <a:pt x="197" y="719"/>
                </a:lnTo>
                <a:lnTo>
                  <a:pt x="211" y="719"/>
                </a:lnTo>
                <a:lnTo>
                  <a:pt x="225" y="719"/>
                </a:lnTo>
                <a:lnTo>
                  <a:pt x="239" y="719"/>
                </a:lnTo>
                <a:lnTo>
                  <a:pt x="252" y="718"/>
                </a:lnTo>
                <a:lnTo>
                  <a:pt x="266" y="718"/>
                </a:lnTo>
                <a:lnTo>
                  <a:pt x="279" y="717"/>
                </a:lnTo>
                <a:lnTo>
                  <a:pt x="292" y="715"/>
                </a:lnTo>
                <a:lnTo>
                  <a:pt x="304" y="714"/>
                </a:lnTo>
                <a:lnTo>
                  <a:pt x="317" y="713"/>
                </a:lnTo>
                <a:lnTo>
                  <a:pt x="328" y="711"/>
                </a:lnTo>
                <a:lnTo>
                  <a:pt x="339" y="709"/>
                </a:lnTo>
                <a:lnTo>
                  <a:pt x="350" y="707"/>
                </a:lnTo>
                <a:lnTo>
                  <a:pt x="360" y="705"/>
                </a:lnTo>
                <a:lnTo>
                  <a:pt x="370" y="702"/>
                </a:lnTo>
                <a:lnTo>
                  <a:pt x="379" y="700"/>
                </a:lnTo>
                <a:lnTo>
                  <a:pt x="387" y="697"/>
                </a:lnTo>
                <a:lnTo>
                  <a:pt x="394" y="694"/>
                </a:lnTo>
                <a:lnTo>
                  <a:pt x="400" y="691"/>
                </a:lnTo>
                <a:lnTo>
                  <a:pt x="406" y="688"/>
                </a:lnTo>
                <a:lnTo>
                  <a:pt x="411" y="685"/>
                </a:lnTo>
                <a:lnTo>
                  <a:pt x="415" y="682"/>
                </a:lnTo>
                <a:lnTo>
                  <a:pt x="418" y="679"/>
                </a:lnTo>
                <a:lnTo>
                  <a:pt x="420" y="676"/>
                </a:lnTo>
                <a:lnTo>
                  <a:pt x="422" y="673"/>
                </a:lnTo>
                <a:lnTo>
                  <a:pt x="422" y="669"/>
                </a:lnTo>
                <a:lnTo>
                  <a:pt x="422" y="50"/>
                </a:lnTo>
                <a:lnTo>
                  <a:pt x="422" y="46"/>
                </a:lnTo>
                <a:lnTo>
                  <a:pt x="420" y="43"/>
                </a:lnTo>
                <a:lnTo>
                  <a:pt x="418" y="40"/>
                </a:lnTo>
                <a:lnTo>
                  <a:pt x="415" y="37"/>
                </a:lnTo>
                <a:lnTo>
                  <a:pt x="411" y="34"/>
                </a:lnTo>
                <a:lnTo>
                  <a:pt x="406" y="31"/>
                </a:lnTo>
                <a:lnTo>
                  <a:pt x="400" y="27"/>
                </a:lnTo>
                <a:lnTo>
                  <a:pt x="394" y="25"/>
                </a:lnTo>
                <a:lnTo>
                  <a:pt x="387" y="22"/>
                </a:lnTo>
                <a:lnTo>
                  <a:pt x="379" y="19"/>
                </a:lnTo>
                <a:lnTo>
                  <a:pt x="370" y="17"/>
                </a:lnTo>
                <a:lnTo>
                  <a:pt x="360" y="14"/>
                </a:lnTo>
                <a:lnTo>
                  <a:pt x="350" y="12"/>
                </a:lnTo>
                <a:lnTo>
                  <a:pt x="339" y="10"/>
                </a:lnTo>
                <a:lnTo>
                  <a:pt x="328" y="8"/>
                </a:lnTo>
                <a:lnTo>
                  <a:pt x="317" y="6"/>
                </a:lnTo>
                <a:lnTo>
                  <a:pt x="304" y="5"/>
                </a:lnTo>
                <a:lnTo>
                  <a:pt x="292" y="4"/>
                </a:lnTo>
                <a:lnTo>
                  <a:pt x="279" y="2"/>
                </a:lnTo>
                <a:lnTo>
                  <a:pt x="266" y="1"/>
                </a:lnTo>
                <a:lnTo>
                  <a:pt x="252" y="1"/>
                </a:lnTo>
                <a:lnTo>
                  <a:pt x="239" y="0"/>
                </a:lnTo>
                <a:lnTo>
                  <a:pt x="225" y="0"/>
                </a:lnTo>
                <a:lnTo>
                  <a:pt x="211" y="0"/>
                </a:lnTo>
                <a:lnTo>
                  <a:pt x="197" y="0"/>
                </a:lnTo>
                <a:lnTo>
                  <a:pt x="183" y="0"/>
                </a:lnTo>
                <a:lnTo>
                  <a:pt x="170" y="1"/>
                </a:lnTo>
                <a:lnTo>
                  <a:pt x="156" y="1"/>
                </a:lnTo>
                <a:lnTo>
                  <a:pt x="143" y="2"/>
                </a:lnTo>
                <a:lnTo>
                  <a:pt x="130" y="4"/>
                </a:lnTo>
                <a:lnTo>
                  <a:pt x="118" y="5"/>
                </a:lnTo>
                <a:lnTo>
                  <a:pt x="106" y="6"/>
                </a:lnTo>
                <a:lnTo>
                  <a:pt x="94" y="8"/>
                </a:lnTo>
                <a:lnTo>
                  <a:pt x="83" y="10"/>
                </a:lnTo>
                <a:lnTo>
                  <a:pt x="72" y="12"/>
                </a:lnTo>
                <a:lnTo>
                  <a:pt x="62" y="14"/>
                </a:lnTo>
                <a:lnTo>
                  <a:pt x="52" y="17"/>
                </a:lnTo>
                <a:lnTo>
                  <a:pt x="43" y="19"/>
                </a:lnTo>
                <a:lnTo>
                  <a:pt x="35" y="22"/>
                </a:lnTo>
                <a:lnTo>
                  <a:pt x="28" y="25"/>
                </a:lnTo>
                <a:lnTo>
                  <a:pt x="22" y="27"/>
                </a:lnTo>
                <a:lnTo>
                  <a:pt x="16" y="31"/>
                </a:lnTo>
                <a:lnTo>
                  <a:pt x="11" y="34"/>
                </a:lnTo>
                <a:lnTo>
                  <a:pt x="7" y="37"/>
                </a:lnTo>
                <a:lnTo>
                  <a:pt x="4" y="40"/>
                </a:lnTo>
                <a:lnTo>
                  <a:pt x="2" y="43"/>
                </a:lnTo>
                <a:lnTo>
                  <a:pt x="0" y="46"/>
                </a:lnTo>
                <a:lnTo>
                  <a:pt x="0" y="50"/>
                </a:lnTo>
              </a:path>
            </a:pathLst>
          </a:custGeom>
          <a:gradFill rotWithShape="0">
            <a:gsLst>
              <a:gs pos="0">
                <a:srgbClr val="B3B900">
                  <a:gamma/>
                  <a:shade val="29804"/>
                  <a:invGamma/>
                </a:srgbClr>
              </a:gs>
              <a:gs pos="50000">
                <a:srgbClr val="B3B900"/>
              </a:gs>
              <a:gs pos="100000">
                <a:srgbClr val="B3B900">
                  <a:gamma/>
                  <a:shade val="29804"/>
                  <a:invGamma/>
                </a:srgbClr>
              </a:gs>
            </a:gsLst>
            <a:lin ang="0" scaled="1"/>
          </a:gra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13" name="Freeform 5"/>
          <p:cNvSpPr>
            <a:spLocks/>
          </p:cNvSpPr>
          <p:nvPr/>
        </p:nvSpPr>
        <p:spPr bwMode="auto">
          <a:xfrm>
            <a:off x="2684463" y="2795588"/>
            <a:ext cx="671512" cy="1143000"/>
          </a:xfrm>
          <a:custGeom>
            <a:avLst/>
            <a:gdLst/>
            <a:ahLst/>
            <a:cxnLst>
              <a:cxn ang="0">
                <a:pos x="0" y="669"/>
              </a:cxn>
              <a:cxn ang="0">
                <a:pos x="2" y="676"/>
              </a:cxn>
              <a:cxn ang="0">
                <a:pos x="7" y="682"/>
              </a:cxn>
              <a:cxn ang="0">
                <a:pos x="16" y="688"/>
              </a:cxn>
              <a:cxn ang="0">
                <a:pos x="28" y="694"/>
              </a:cxn>
              <a:cxn ang="0">
                <a:pos x="43" y="700"/>
              </a:cxn>
              <a:cxn ang="0">
                <a:pos x="62" y="705"/>
              </a:cxn>
              <a:cxn ang="0">
                <a:pos x="83" y="709"/>
              </a:cxn>
              <a:cxn ang="0">
                <a:pos x="106" y="713"/>
              </a:cxn>
              <a:cxn ang="0">
                <a:pos x="130" y="715"/>
              </a:cxn>
              <a:cxn ang="0">
                <a:pos x="156" y="718"/>
              </a:cxn>
              <a:cxn ang="0">
                <a:pos x="183" y="719"/>
              </a:cxn>
              <a:cxn ang="0">
                <a:pos x="211" y="719"/>
              </a:cxn>
              <a:cxn ang="0">
                <a:pos x="239" y="719"/>
              </a:cxn>
              <a:cxn ang="0">
                <a:pos x="266" y="718"/>
              </a:cxn>
              <a:cxn ang="0">
                <a:pos x="292" y="715"/>
              </a:cxn>
              <a:cxn ang="0">
                <a:pos x="317" y="713"/>
              </a:cxn>
              <a:cxn ang="0">
                <a:pos x="339" y="709"/>
              </a:cxn>
              <a:cxn ang="0">
                <a:pos x="360" y="705"/>
              </a:cxn>
              <a:cxn ang="0">
                <a:pos x="379" y="700"/>
              </a:cxn>
              <a:cxn ang="0">
                <a:pos x="394" y="694"/>
              </a:cxn>
              <a:cxn ang="0">
                <a:pos x="406" y="688"/>
              </a:cxn>
              <a:cxn ang="0">
                <a:pos x="415" y="682"/>
              </a:cxn>
              <a:cxn ang="0">
                <a:pos x="420" y="676"/>
              </a:cxn>
              <a:cxn ang="0">
                <a:pos x="422" y="669"/>
              </a:cxn>
              <a:cxn ang="0">
                <a:pos x="422" y="46"/>
              </a:cxn>
              <a:cxn ang="0">
                <a:pos x="418" y="40"/>
              </a:cxn>
              <a:cxn ang="0">
                <a:pos x="411" y="34"/>
              </a:cxn>
              <a:cxn ang="0">
                <a:pos x="400" y="27"/>
              </a:cxn>
              <a:cxn ang="0">
                <a:pos x="387" y="22"/>
              </a:cxn>
              <a:cxn ang="0">
                <a:pos x="370" y="17"/>
              </a:cxn>
              <a:cxn ang="0">
                <a:pos x="350" y="12"/>
              </a:cxn>
              <a:cxn ang="0">
                <a:pos x="328" y="8"/>
              </a:cxn>
              <a:cxn ang="0">
                <a:pos x="304" y="5"/>
              </a:cxn>
              <a:cxn ang="0">
                <a:pos x="279" y="2"/>
              </a:cxn>
              <a:cxn ang="0">
                <a:pos x="252" y="1"/>
              </a:cxn>
              <a:cxn ang="0">
                <a:pos x="225" y="0"/>
              </a:cxn>
              <a:cxn ang="0">
                <a:pos x="197" y="0"/>
              </a:cxn>
              <a:cxn ang="0">
                <a:pos x="170" y="1"/>
              </a:cxn>
              <a:cxn ang="0">
                <a:pos x="143" y="2"/>
              </a:cxn>
              <a:cxn ang="0">
                <a:pos x="118" y="5"/>
              </a:cxn>
              <a:cxn ang="0">
                <a:pos x="94" y="8"/>
              </a:cxn>
              <a:cxn ang="0">
                <a:pos x="72" y="12"/>
              </a:cxn>
              <a:cxn ang="0">
                <a:pos x="52" y="17"/>
              </a:cxn>
              <a:cxn ang="0">
                <a:pos x="35" y="22"/>
              </a:cxn>
              <a:cxn ang="0">
                <a:pos x="22" y="27"/>
              </a:cxn>
              <a:cxn ang="0">
                <a:pos x="11" y="34"/>
              </a:cxn>
              <a:cxn ang="0">
                <a:pos x="4" y="40"/>
              </a:cxn>
              <a:cxn ang="0">
                <a:pos x="0" y="46"/>
              </a:cxn>
            </a:cxnLst>
            <a:rect l="0" t="0" r="r" b="b"/>
            <a:pathLst>
              <a:path w="423" h="720">
                <a:moveTo>
                  <a:pt x="0" y="50"/>
                </a:moveTo>
                <a:lnTo>
                  <a:pt x="0" y="669"/>
                </a:lnTo>
                <a:lnTo>
                  <a:pt x="0" y="673"/>
                </a:lnTo>
                <a:lnTo>
                  <a:pt x="2" y="676"/>
                </a:lnTo>
                <a:lnTo>
                  <a:pt x="4" y="679"/>
                </a:lnTo>
                <a:lnTo>
                  <a:pt x="7" y="682"/>
                </a:lnTo>
                <a:lnTo>
                  <a:pt x="11" y="685"/>
                </a:lnTo>
                <a:lnTo>
                  <a:pt x="16" y="688"/>
                </a:lnTo>
                <a:lnTo>
                  <a:pt x="22" y="691"/>
                </a:lnTo>
                <a:lnTo>
                  <a:pt x="28" y="694"/>
                </a:lnTo>
                <a:lnTo>
                  <a:pt x="35" y="697"/>
                </a:lnTo>
                <a:lnTo>
                  <a:pt x="43" y="700"/>
                </a:lnTo>
                <a:lnTo>
                  <a:pt x="52" y="702"/>
                </a:lnTo>
                <a:lnTo>
                  <a:pt x="62" y="705"/>
                </a:lnTo>
                <a:lnTo>
                  <a:pt x="72" y="707"/>
                </a:lnTo>
                <a:lnTo>
                  <a:pt x="83" y="709"/>
                </a:lnTo>
                <a:lnTo>
                  <a:pt x="94" y="711"/>
                </a:lnTo>
                <a:lnTo>
                  <a:pt x="106" y="713"/>
                </a:lnTo>
                <a:lnTo>
                  <a:pt x="118" y="714"/>
                </a:lnTo>
                <a:lnTo>
                  <a:pt x="130" y="715"/>
                </a:lnTo>
                <a:lnTo>
                  <a:pt x="143" y="717"/>
                </a:lnTo>
                <a:lnTo>
                  <a:pt x="156" y="718"/>
                </a:lnTo>
                <a:lnTo>
                  <a:pt x="170" y="718"/>
                </a:lnTo>
                <a:lnTo>
                  <a:pt x="183" y="719"/>
                </a:lnTo>
                <a:lnTo>
                  <a:pt x="197" y="719"/>
                </a:lnTo>
                <a:lnTo>
                  <a:pt x="211" y="719"/>
                </a:lnTo>
                <a:lnTo>
                  <a:pt x="225" y="719"/>
                </a:lnTo>
                <a:lnTo>
                  <a:pt x="239" y="719"/>
                </a:lnTo>
                <a:lnTo>
                  <a:pt x="252" y="718"/>
                </a:lnTo>
                <a:lnTo>
                  <a:pt x="266" y="718"/>
                </a:lnTo>
                <a:lnTo>
                  <a:pt x="279" y="717"/>
                </a:lnTo>
                <a:lnTo>
                  <a:pt x="292" y="715"/>
                </a:lnTo>
                <a:lnTo>
                  <a:pt x="304" y="714"/>
                </a:lnTo>
                <a:lnTo>
                  <a:pt x="317" y="713"/>
                </a:lnTo>
                <a:lnTo>
                  <a:pt x="328" y="711"/>
                </a:lnTo>
                <a:lnTo>
                  <a:pt x="339" y="709"/>
                </a:lnTo>
                <a:lnTo>
                  <a:pt x="350" y="707"/>
                </a:lnTo>
                <a:lnTo>
                  <a:pt x="360" y="705"/>
                </a:lnTo>
                <a:lnTo>
                  <a:pt x="370" y="702"/>
                </a:lnTo>
                <a:lnTo>
                  <a:pt x="379" y="700"/>
                </a:lnTo>
                <a:lnTo>
                  <a:pt x="387" y="697"/>
                </a:lnTo>
                <a:lnTo>
                  <a:pt x="394" y="694"/>
                </a:lnTo>
                <a:lnTo>
                  <a:pt x="400" y="691"/>
                </a:lnTo>
                <a:lnTo>
                  <a:pt x="406" y="688"/>
                </a:lnTo>
                <a:lnTo>
                  <a:pt x="411" y="685"/>
                </a:lnTo>
                <a:lnTo>
                  <a:pt x="415" y="682"/>
                </a:lnTo>
                <a:lnTo>
                  <a:pt x="418" y="679"/>
                </a:lnTo>
                <a:lnTo>
                  <a:pt x="420" y="676"/>
                </a:lnTo>
                <a:lnTo>
                  <a:pt x="422" y="673"/>
                </a:lnTo>
                <a:lnTo>
                  <a:pt x="422" y="669"/>
                </a:lnTo>
                <a:lnTo>
                  <a:pt x="422" y="50"/>
                </a:lnTo>
                <a:lnTo>
                  <a:pt x="422" y="46"/>
                </a:lnTo>
                <a:lnTo>
                  <a:pt x="420" y="43"/>
                </a:lnTo>
                <a:lnTo>
                  <a:pt x="418" y="40"/>
                </a:lnTo>
                <a:lnTo>
                  <a:pt x="415" y="37"/>
                </a:lnTo>
                <a:lnTo>
                  <a:pt x="411" y="34"/>
                </a:lnTo>
                <a:lnTo>
                  <a:pt x="406" y="31"/>
                </a:lnTo>
                <a:lnTo>
                  <a:pt x="400" y="27"/>
                </a:lnTo>
                <a:lnTo>
                  <a:pt x="394" y="25"/>
                </a:lnTo>
                <a:lnTo>
                  <a:pt x="387" y="22"/>
                </a:lnTo>
                <a:lnTo>
                  <a:pt x="379" y="19"/>
                </a:lnTo>
                <a:lnTo>
                  <a:pt x="370" y="17"/>
                </a:lnTo>
                <a:lnTo>
                  <a:pt x="360" y="14"/>
                </a:lnTo>
                <a:lnTo>
                  <a:pt x="350" y="12"/>
                </a:lnTo>
                <a:lnTo>
                  <a:pt x="339" y="10"/>
                </a:lnTo>
                <a:lnTo>
                  <a:pt x="328" y="8"/>
                </a:lnTo>
                <a:lnTo>
                  <a:pt x="317" y="6"/>
                </a:lnTo>
                <a:lnTo>
                  <a:pt x="304" y="5"/>
                </a:lnTo>
                <a:lnTo>
                  <a:pt x="292" y="4"/>
                </a:lnTo>
                <a:lnTo>
                  <a:pt x="279" y="2"/>
                </a:lnTo>
                <a:lnTo>
                  <a:pt x="266" y="1"/>
                </a:lnTo>
                <a:lnTo>
                  <a:pt x="252" y="1"/>
                </a:lnTo>
                <a:lnTo>
                  <a:pt x="239" y="0"/>
                </a:lnTo>
                <a:lnTo>
                  <a:pt x="225" y="0"/>
                </a:lnTo>
                <a:lnTo>
                  <a:pt x="211" y="0"/>
                </a:lnTo>
                <a:lnTo>
                  <a:pt x="197" y="0"/>
                </a:lnTo>
                <a:lnTo>
                  <a:pt x="183" y="0"/>
                </a:lnTo>
                <a:lnTo>
                  <a:pt x="170" y="1"/>
                </a:lnTo>
                <a:lnTo>
                  <a:pt x="156" y="1"/>
                </a:lnTo>
                <a:lnTo>
                  <a:pt x="143" y="2"/>
                </a:lnTo>
                <a:lnTo>
                  <a:pt x="130" y="4"/>
                </a:lnTo>
                <a:lnTo>
                  <a:pt x="118" y="5"/>
                </a:lnTo>
                <a:lnTo>
                  <a:pt x="106" y="6"/>
                </a:lnTo>
                <a:lnTo>
                  <a:pt x="94" y="8"/>
                </a:lnTo>
                <a:lnTo>
                  <a:pt x="83" y="10"/>
                </a:lnTo>
                <a:lnTo>
                  <a:pt x="72" y="12"/>
                </a:lnTo>
                <a:lnTo>
                  <a:pt x="62" y="14"/>
                </a:lnTo>
                <a:lnTo>
                  <a:pt x="52" y="17"/>
                </a:lnTo>
                <a:lnTo>
                  <a:pt x="43" y="19"/>
                </a:lnTo>
                <a:lnTo>
                  <a:pt x="35" y="22"/>
                </a:lnTo>
                <a:lnTo>
                  <a:pt x="28" y="25"/>
                </a:lnTo>
                <a:lnTo>
                  <a:pt x="22" y="27"/>
                </a:lnTo>
                <a:lnTo>
                  <a:pt x="16" y="31"/>
                </a:lnTo>
                <a:lnTo>
                  <a:pt x="11" y="34"/>
                </a:lnTo>
                <a:lnTo>
                  <a:pt x="7" y="37"/>
                </a:lnTo>
                <a:lnTo>
                  <a:pt x="4" y="40"/>
                </a:lnTo>
                <a:lnTo>
                  <a:pt x="2" y="43"/>
                </a:lnTo>
                <a:lnTo>
                  <a:pt x="0" y="46"/>
                </a:lnTo>
                <a:lnTo>
                  <a:pt x="0" y="50"/>
                </a:lnTo>
              </a:path>
            </a:pathLst>
          </a:custGeom>
          <a:gradFill rotWithShape="0">
            <a:gsLst>
              <a:gs pos="0">
                <a:srgbClr val="B3B900">
                  <a:gamma/>
                  <a:shade val="29804"/>
                  <a:invGamma/>
                </a:srgbClr>
              </a:gs>
              <a:gs pos="50000">
                <a:srgbClr val="B3B900"/>
              </a:gs>
              <a:gs pos="100000">
                <a:srgbClr val="B3B900">
                  <a:gamma/>
                  <a:shade val="29804"/>
                  <a:invGamma/>
                </a:srgbClr>
              </a:gs>
            </a:gsLst>
            <a:lin ang="0" scaled="1"/>
          </a:gra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0" y="95250"/>
            <a:ext cx="6821488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r>
              <a:rPr lang="en-US" sz="3600" b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The KDD process</a:t>
            </a:r>
            <a:endParaRPr lang="en-US" sz="2800" b="1">
              <a:effectLst>
                <a:outerShdw blurRad="38100" dist="38100" dir="2700000" algn="tl">
                  <a:srgbClr val="C0C0C0"/>
                </a:outerShdw>
              </a:effectLst>
              <a:latin typeface="Century Gothic" pitchFamily="34" charset="0"/>
            </a:endParaRP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387350" y="2384425"/>
            <a:ext cx="609600" cy="1828800"/>
          </a:xfrm>
          <a:prstGeom prst="rect">
            <a:avLst/>
          </a:prstGeom>
          <a:gradFill rotWithShape="0">
            <a:gsLst>
              <a:gs pos="0">
                <a:srgbClr val="FAFD00"/>
              </a:gs>
              <a:gs pos="100000">
                <a:srgbClr val="FAFD00">
                  <a:gamma/>
                  <a:shade val="100000"/>
                  <a:invGamma/>
                </a:srgbClr>
              </a:gs>
            </a:gsLst>
            <a:path path="rect">
              <a:fillToRect r="100000" b="100000"/>
            </a:path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8656638" y="2408238"/>
            <a:ext cx="381000" cy="1828800"/>
          </a:xfrm>
          <a:prstGeom prst="rect">
            <a:avLst/>
          </a:prstGeom>
          <a:gradFill rotWithShape="0">
            <a:gsLst>
              <a:gs pos="0">
                <a:srgbClr val="FAFD00"/>
              </a:gs>
              <a:gs pos="100000">
                <a:srgbClr val="FAFD00">
                  <a:gamma/>
                  <a:shade val="100000"/>
                  <a:invGamma/>
                </a:srgbClr>
              </a:gs>
            </a:gsLst>
            <a:path path="rect">
              <a:fillToRect r="100000" b="100000"/>
            </a:path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 rot="16200000">
            <a:off x="-130175" y="2989263"/>
            <a:ext cx="1631950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2000" b="1">
                <a:latin typeface="Century Gothic" pitchFamily="34" charset="0"/>
              </a:rPr>
              <a:t>Information </a:t>
            </a:r>
          </a:p>
          <a:p>
            <a:pPr algn="ctr"/>
            <a:r>
              <a:rPr lang="en-US" sz="2000" b="1">
                <a:latin typeface="Century Gothic" pitchFamily="34" charset="0"/>
              </a:rPr>
              <a:t>requirements</a:t>
            </a:r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 rot="16200000">
            <a:off x="8398668" y="3199607"/>
            <a:ext cx="900113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2000" b="1">
                <a:latin typeface="Century Gothic" pitchFamily="34" charset="0"/>
              </a:rPr>
              <a:t>Action</a:t>
            </a:r>
          </a:p>
        </p:txBody>
      </p:sp>
      <p:sp>
        <p:nvSpPr>
          <p:cNvPr id="17419" name="Oval 11"/>
          <p:cNvSpPr>
            <a:spLocks noChangeArrowheads="1"/>
          </p:cNvSpPr>
          <p:nvPr/>
        </p:nvSpPr>
        <p:spPr bwMode="auto">
          <a:xfrm>
            <a:off x="5907088" y="2901950"/>
            <a:ext cx="1249362" cy="409575"/>
          </a:xfrm>
          <a:prstGeom prst="ellipse">
            <a:avLst/>
          </a:prstGeom>
          <a:solidFill>
            <a:srgbClr val="FCD1C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20" name="Oval 12"/>
          <p:cNvSpPr>
            <a:spLocks noChangeArrowheads="1"/>
          </p:cNvSpPr>
          <p:nvPr/>
        </p:nvSpPr>
        <p:spPr bwMode="auto">
          <a:xfrm>
            <a:off x="5907088" y="3511550"/>
            <a:ext cx="1249362" cy="409575"/>
          </a:xfrm>
          <a:prstGeom prst="ellipse">
            <a:avLst/>
          </a:prstGeom>
          <a:solidFill>
            <a:srgbClr val="A2FFA3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graphicFrame>
        <p:nvGraphicFramePr>
          <p:cNvPr id="17421" name="Object 13">
            <a:hlinkClick r:id="" action="ppaction://ole?verb=0"/>
          </p:cNvPr>
          <p:cNvGraphicFramePr>
            <a:graphicFrameLocks/>
          </p:cNvGraphicFramePr>
          <p:nvPr/>
        </p:nvGraphicFramePr>
        <p:xfrm>
          <a:off x="7404100" y="3511550"/>
          <a:ext cx="852488" cy="487363"/>
        </p:xfrm>
        <a:graphic>
          <a:graphicData uri="http://schemas.openxmlformats.org/presentationml/2006/ole">
            <p:oleObj spid="_x0000_s3074" name="Chart" r:id="rId4" imgW="3666960" imgH="2276640" progId="Excel.Sheet.8">
              <p:embed followColorScheme="full"/>
            </p:oleObj>
          </a:graphicData>
        </a:graphic>
      </p:graphicFrame>
      <p:graphicFrame>
        <p:nvGraphicFramePr>
          <p:cNvPr id="17422" name="Object 14">
            <a:hlinkClick r:id="" action="ppaction://ole?verb=0"/>
          </p:cNvPr>
          <p:cNvGraphicFramePr>
            <a:graphicFrameLocks/>
          </p:cNvGraphicFramePr>
          <p:nvPr/>
        </p:nvGraphicFramePr>
        <p:xfrm>
          <a:off x="7391400" y="4159250"/>
          <a:ext cx="858838" cy="533400"/>
        </p:xfrm>
        <a:graphic>
          <a:graphicData uri="http://schemas.openxmlformats.org/presentationml/2006/ole">
            <p:oleObj spid="_x0000_s3075" name="Chart" r:id="rId5" imgW="3666960" imgH="2276640" progId="Excel.Sheet.8">
              <p:embed followColorScheme="full"/>
            </p:oleObj>
          </a:graphicData>
        </a:graphic>
      </p:graphicFrame>
      <p:sp>
        <p:nvSpPr>
          <p:cNvPr id="17423" name="Line 15"/>
          <p:cNvSpPr>
            <a:spLocks noChangeShapeType="1"/>
          </p:cNvSpPr>
          <p:nvPr/>
        </p:nvSpPr>
        <p:spPr bwMode="auto">
          <a:xfrm flipV="1">
            <a:off x="2822575" y="3208338"/>
            <a:ext cx="314325" cy="431800"/>
          </a:xfrm>
          <a:prstGeom prst="line">
            <a:avLst/>
          </a:prstGeom>
          <a:noFill/>
          <a:ln w="12700">
            <a:solidFill>
              <a:srgbClr val="00B7A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24" name="Line 16"/>
          <p:cNvSpPr>
            <a:spLocks noChangeShapeType="1"/>
          </p:cNvSpPr>
          <p:nvPr/>
        </p:nvSpPr>
        <p:spPr bwMode="auto">
          <a:xfrm>
            <a:off x="2887663" y="3221038"/>
            <a:ext cx="249237" cy="406400"/>
          </a:xfrm>
          <a:prstGeom prst="line">
            <a:avLst/>
          </a:prstGeom>
          <a:noFill/>
          <a:ln w="12700">
            <a:solidFill>
              <a:srgbClr val="00B7A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25" name="Rectangle 17"/>
          <p:cNvSpPr>
            <a:spLocks noChangeArrowheads="1"/>
          </p:cNvSpPr>
          <p:nvPr/>
        </p:nvSpPr>
        <p:spPr bwMode="auto">
          <a:xfrm>
            <a:off x="1479550" y="1340768"/>
            <a:ext cx="928688" cy="577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>
                <a:latin typeface="Century Gothic" pitchFamily="34" charset="0"/>
              </a:rPr>
              <a:t>Data </a:t>
            </a:r>
          </a:p>
          <a:p>
            <a:r>
              <a:rPr lang="en-US" sz="1600" b="1">
                <a:latin typeface="Century Gothic" pitchFamily="34" charset="0"/>
              </a:rPr>
              <a:t>selection</a:t>
            </a:r>
          </a:p>
        </p:txBody>
      </p:sp>
      <p:sp>
        <p:nvSpPr>
          <p:cNvPr id="17426" name="Rectangle 18"/>
          <p:cNvSpPr>
            <a:spLocks noChangeArrowheads="1"/>
          </p:cNvSpPr>
          <p:nvPr/>
        </p:nvSpPr>
        <p:spPr bwMode="auto">
          <a:xfrm>
            <a:off x="2409825" y="1364580"/>
            <a:ext cx="1993900" cy="1066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r>
              <a:rPr lang="en-US" sz="1600" b="1">
                <a:latin typeface="Century Gothic" pitchFamily="34" charset="0"/>
              </a:rPr>
              <a:t>Cleaning</a:t>
            </a:r>
            <a:endParaRPr lang="en-US" sz="1600" i="1">
              <a:latin typeface="Century Gothic" pitchFamily="34" charset="0"/>
            </a:endParaRPr>
          </a:p>
          <a:p>
            <a:pPr>
              <a:buFontTx/>
              <a:buChar char="•"/>
            </a:pPr>
            <a:r>
              <a:rPr lang="en-US" sz="1600" i="1">
                <a:latin typeface="Century Gothic" pitchFamily="34" charset="0"/>
              </a:rPr>
              <a:t> Domain consistency</a:t>
            </a:r>
          </a:p>
          <a:p>
            <a:pPr>
              <a:buFontTx/>
              <a:buChar char="•"/>
            </a:pPr>
            <a:r>
              <a:rPr lang="en-US" sz="1600" i="1">
                <a:latin typeface="Century Gothic" pitchFamily="34" charset="0"/>
              </a:rPr>
              <a:t> De-duplication</a:t>
            </a:r>
          </a:p>
          <a:p>
            <a:pPr>
              <a:buFontTx/>
              <a:buChar char="•"/>
            </a:pPr>
            <a:r>
              <a:rPr lang="en-US" sz="1600" i="1">
                <a:latin typeface="Century Gothic" pitchFamily="34" charset="0"/>
              </a:rPr>
              <a:t> Disambiguation</a:t>
            </a:r>
          </a:p>
        </p:txBody>
      </p:sp>
      <p:sp>
        <p:nvSpPr>
          <p:cNvPr id="17427" name="Rectangle 19"/>
          <p:cNvSpPr>
            <a:spLocks noChangeArrowheads="1"/>
          </p:cNvSpPr>
          <p:nvPr/>
        </p:nvSpPr>
        <p:spPr bwMode="auto">
          <a:xfrm>
            <a:off x="3803650" y="1340768"/>
            <a:ext cx="1220788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>
                <a:latin typeface="Century Gothic" pitchFamily="34" charset="0"/>
              </a:rPr>
              <a:t>Enrichment</a:t>
            </a:r>
          </a:p>
        </p:txBody>
      </p:sp>
      <p:sp>
        <p:nvSpPr>
          <p:cNvPr id="17428" name="Rectangle 20"/>
          <p:cNvSpPr>
            <a:spLocks noChangeArrowheads="1"/>
          </p:cNvSpPr>
          <p:nvPr/>
        </p:nvSpPr>
        <p:spPr bwMode="auto">
          <a:xfrm>
            <a:off x="4938713" y="1340768"/>
            <a:ext cx="812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>
                <a:latin typeface="Century Gothic" pitchFamily="34" charset="0"/>
              </a:rPr>
              <a:t>Coding</a:t>
            </a:r>
          </a:p>
        </p:txBody>
      </p:sp>
      <p:sp>
        <p:nvSpPr>
          <p:cNvPr id="17429" name="Rectangle 21"/>
          <p:cNvSpPr>
            <a:spLocks noChangeArrowheads="1"/>
          </p:cNvSpPr>
          <p:nvPr/>
        </p:nvSpPr>
        <p:spPr bwMode="auto">
          <a:xfrm>
            <a:off x="5989638" y="1340768"/>
            <a:ext cx="1411287" cy="1066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>
                <a:latin typeface="Century Gothic" pitchFamily="34" charset="0"/>
              </a:rPr>
              <a:t>Data Mining</a:t>
            </a:r>
            <a:endParaRPr lang="en-US" sz="1600" i="1">
              <a:latin typeface="Century Gothic" pitchFamily="34" charset="0"/>
            </a:endParaRPr>
          </a:p>
          <a:p>
            <a:pPr>
              <a:buFontTx/>
              <a:buChar char="•"/>
            </a:pPr>
            <a:r>
              <a:rPr lang="en-US" sz="1600" i="1">
                <a:latin typeface="Century Gothic" pitchFamily="34" charset="0"/>
              </a:rPr>
              <a:t> Clustering</a:t>
            </a:r>
          </a:p>
          <a:p>
            <a:pPr>
              <a:buFontTx/>
              <a:buChar char="•"/>
            </a:pPr>
            <a:r>
              <a:rPr lang="en-US" sz="1600" i="1">
                <a:latin typeface="Century Gothic" pitchFamily="34" charset="0"/>
              </a:rPr>
              <a:t> Segmentation</a:t>
            </a:r>
          </a:p>
          <a:p>
            <a:pPr>
              <a:buFontTx/>
              <a:buChar char="•"/>
            </a:pPr>
            <a:r>
              <a:rPr lang="en-US" sz="1600" i="1">
                <a:latin typeface="Century Gothic" pitchFamily="34" charset="0"/>
              </a:rPr>
              <a:t> Prediction</a:t>
            </a:r>
          </a:p>
        </p:txBody>
      </p:sp>
      <p:sp>
        <p:nvSpPr>
          <p:cNvPr id="17430" name="Rectangle 22"/>
          <p:cNvSpPr>
            <a:spLocks noChangeArrowheads="1"/>
          </p:cNvSpPr>
          <p:nvPr/>
        </p:nvSpPr>
        <p:spPr bwMode="auto">
          <a:xfrm>
            <a:off x="7369175" y="1340768"/>
            <a:ext cx="1282700" cy="577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>
                <a:latin typeface="Century Gothic" pitchFamily="34" charset="0"/>
              </a:rPr>
              <a:t>Reporting &amp;</a:t>
            </a:r>
          </a:p>
          <a:p>
            <a:r>
              <a:rPr lang="en-US" sz="1600" b="1">
                <a:latin typeface="Century Gothic" pitchFamily="34" charset="0"/>
              </a:rPr>
              <a:t>application</a:t>
            </a:r>
          </a:p>
        </p:txBody>
      </p:sp>
      <p:sp>
        <p:nvSpPr>
          <p:cNvPr id="17431" name="Rectangle 23"/>
          <p:cNvSpPr>
            <a:spLocks noChangeArrowheads="1"/>
          </p:cNvSpPr>
          <p:nvPr/>
        </p:nvSpPr>
        <p:spPr bwMode="auto">
          <a:xfrm>
            <a:off x="4176713" y="5586413"/>
            <a:ext cx="10160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r>
              <a:rPr lang="en-US" sz="1600" b="1">
                <a:latin typeface="Century Gothic" pitchFamily="34" charset="0"/>
              </a:rPr>
              <a:t>Feedback</a:t>
            </a:r>
          </a:p>
        </p:txBody>
      </p:sp>
      <p:sp>
        <p:nvSpPr>
          <p:cNvPr id="17432" name="Line 24"/>
          <p:cNvSpPr>
            <a:spLocks noChangeShapeType="1"/>
          </p:cNvSpPr>
          <p:nvPr/>
        </p:nvSpPr>
        <p:spPr bwMode="auto">
          <a:xfrm flipV="1">
            <a:off x="5308600" y="3333750"/>
            <a:ext cx="0" cy="198438"/>
          </a:xfrm>
          <a:prstGeom prst="line">
            <a:avLst/>
          </a:prstGeom>
          <a:noFill/>
          <a:ln w="12700">
            <a:solidFill>
              <a:srgbClr val="00B7A5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33" name="Rectangle 25"/>
          <p:cNvSpPr>
            <a:spLocks noChangeArrowheads="1"/>
          </p:cNvSpPr>
          <p:nvPr/>
        </p:nvSpPr>
        <p:spPr bwMode="auto">
          <a:xfrm>
            <a:off x="3700463" y="4695825"/>
            <a:ext cx="893762" cy="577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600" b="1">
                <a:latin typeface="Century Gothic" pitchFamily="34" charset="0"/>
              </a:rPr>
              <a:t>external</a:t>
            </a:r>
          </a:p>
          <a:p>
            <a:pPr algn="ctr"/>
            <a:r>
              <a:rPr lang="en-US" sz="1600" b="1">
                <a:latin typeface="Century Gothic" pitchFamily="34" charset="0"/>
              </a:rPr>
              <a:t>data</a:t>
            </a:r>
          </a:p>
        </p:txBody>
      </p:sp>
      <p:sp>
        <p:nvSpPr>
          <p:cNvPr id="17434" name="Freeform 26"/>
          <p:cNvSpPr>
            <a:spLocks/>
          </p:cNvSpPr>
          <p:nvPr/>
        </p:nvSpPr>
        <p:spPr bwMode="auto">
          <a:xfrm>
            <a:off x="1541463" y="2843982"/>
            <a:ext cx="671512" cy="80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"/>
              </a:cxn>
              <a:cxn ang="0">
                <a:pos x="2" y="6"/>
              </a:cxn>
              <a:cxn ang="0">
                <a:pos x="4" y="10"/>
              </a:cxn>
              <a:cxn ang="0">
                <a:pos x="7" y="13"/>
              </a:cxn>
              <a:cxn ang="0">
                <a:pos x="11" y="16"/>
              </a:cxn>
              <a:cxn ang="0">
                <a:pos x="16" y="19"/>
              </a:cxn>
              <a:cxn ang="0">
                <a:pos x="22" y="22"/>
              </a:cxn>
              <a:cxn ang="0">
                <a:pos x="28" y="25"/>
              </a:cxn>
              <a:cxn ang="0">
                <a:pos x="35" y="28"/>
              </a:cxn>
              <a:cxn ang="0">
                <a:pos x="43" y="30"/>
              </a:cxn>
              <a:cxn ang="0">
                <a:pos x="52" y="33"/>
              </a:cxn>
              <a:cxn ang="0">
                <a:pos x="62" y="35"/>
              </a:cxn>
              <a:cxn ang="0">
                <a:pos x="72" y="37"/>
              </a:cxn>
              <a:cxn ang="0">
                <a:pos x="83" y="39"/>
              </a:cxn>
              <a:cxn ang="0">
                <a:pos x="94" y="41"/>
              </a:cxn>
              <a:cxn ang="0">
                <a:pos x="106" y="43"/>
              </a:cxn>
              <a:cxn ang="0">
                <a:pos x="118" y="45"/>
              </a:cxn>
              <a:cxn ang="0">
                <a:pos x="130" y="46"/>
              </a:cxn>
              <a:cxn ang="0">
                <a:pos x="143" y="47"/>
              </a:cxn>
              <a:cxn ang="0">
                <a:pos x="156" y="48"/>
              </a:cxn>
              <a:cxn ang="0">
                <a:pos x="170" y="49"/>
              </a:cxn>
              <a:cxn ang="0">
                <a:pos x="183" y="49"/>
              </a:cxn>
              <a:cxn ang="0">
                <a:pos x="197" y="50"/>
              </a:cxn>
              <a:cxn ang="0">
                <a:pos x="211" y="50"/>
              </a:cxn>
              <a:cxn ang="0">
                <a:pos x="225" y="50"/>
              </a:cxn>
              <a:cxn ang="0">
                <a:pos x="239" y="49"/>
              </a:cxn>
              <a:cxn ang="0">
                <a:pos x="252" y="49"/>
              </a:cxn>
              <a:cxn ang="0">
                <a:pos x="266" y="48"/>
              </a:cxn>
              <a:cxn ang="0">
                <a:pos x="279" y="47"/>
              </a:cxn>
              <a:cxn ang="0">
                <a:pos x="292" y="46"/>
              </a:cxn>
              <a:cxn ang="0">
                <a:pos x="304" y="45"/>
              </a:cxn>
              <a:cxn ang="0">
                <a:pos x="317" y="43"/>
              </a:cxn>
              <a:cxn ang="0">
                <a:pos x="328" y="41"/>
              </a:cxn>
              <a:cxn ang="0">
                <a:pos x="339" y="39"/>
              </a:cxn>
              <a:cxn ang="0">
                <a:pos x="350" y="37"/>
              </a:cxn>
              <a:cxn ang="0">
                <a:pos x="360" y="35"/>
              </a:cxn>
              <a:cxn ang="0">
                <a:pos x="370" y="33"/>
              </a:cxn>
              <a:cxn ang="0">
                <a:pos x="379" y="30"/>
              </a:cxn>
              <a:cxn ang="0">
                <a:pos x="387" y="28"/>
              </a:cxn>
              <a:cxn ang="0">
                <a:pos x="394" y="25"/>
              </a:cxn>
              <a:cxn ang="0">
                <a:pos x="400" y="22"/>
              </a:cxn>
              <a:cxn ang="0">
                <a:pos x="406" y="19"/>
              </a:cxn>
              <a:cxn ang="0">
                <a:pos x="411" y="16"/>
              </a:cxn>
              <a:cxn ang="0">
                <a:pos x="415" y="13"/>
              </a:cxn>
              <a:cxn ang="0">
                <a:pos x="418" y="10"/>
              </a:cxn>
              <a:cxn ang="0">
                <a:pos x="420" y="6"/>
              </a:cxn>
              <a:cxn ang="0">
                <a:pos x="422" y="3"/>
              </a:cxn>
              <a:cxn ang="0">
                <a:pos x="422" y="0"/>
              </a:cxn>
            </a:cxnLst>
            <a:rect l="0" t="0" r="r" b="b"/>
            <a:pathLst>
              <a:path w="423" h="51">
                <a:moveTo>
                  <a:pt x="0" y="0"/>
                </a:moveTo>
                <a:lnTo>
                  <a:pt x="0" y="3"/>
                </a:lnTo>
                <a:lnTo>
                  <a:pt x="2" y="6"/>
                </a:lnTo>
                <a:lnTo>
                  <a:pt x="4" y="10"/>
                </a:lnTo>
                <a:lnTo>
                  <a:pt x="7" y="13"/>
                </a:lnTo>
                <a:lnTo>
                  <a:pt x="11" y="16"/>
                </a:lnTo>
                <a:lnTo>
                  <a:pt x="16" y="19"/>
                </a:lnTo>
                <a:lnTo>
                  <a:pt x="22" y="22"/>
                </a:lnTo>
                <a:lnTo>
                  <a:pt x="28" y="25"/>
                </a:lnTo>
                <a:lnTo>
                  <a:pt x="35" y="28"/>
                </a:lnTo>
                <a:lnTo>
                  <a:pt x="43" y="30"/>
                </a:lnTo>
                <a:lnTo>
                  <a:pt x="52" y="33"/>
                </a:lnTo>
                <a:lnTo>
                  <a:pt x="62" y="35"/>
                </a:lnTo>
                <a:lnTo>
                  <a:pt x="72" y="37"/>
                </a:lnTo>
                <a:lnTo>
                  <a:pt x="83" y="39"/>
                </a:lnTo>
                <a:lnTo>
                  <a:pt x="94" y="41"/>
                </a:lnTo>
                <a:lnTo>
                  <a:pt x="106" y="43"/>
                </a:lnTo>
                <a:lnTo>
                  <a:pt x="118" y="45"/>
                </a:lnTo>
                <a:lnTo>
                  <a:pt x="130" y="46"/>
                </a:lnTo>
                <a:lnTo>
                  <a:pt x="143" y="47"/>
                </a:lnTo>
                <a:lnTo>
                  <a:pt x="156" y="48"/>
                </a:lnTo>
                <a:lnTo>
                  <a:pt x="170" y="49"/>
                </a:lnTo>
                <a:lnTo>
                  <a:pt x="183" y="49"/>
                </a:lnTo>
                <a:lnTo>
                  <a:pt x="197" y="50"/>
                </a:lnTo>
                <a:lnTo>
                  <a:pt x="211" y="50"/>
                </a:lnTo>
                <a:lnTo>
                  <a:pt x="225" y="50"/>
                </a:lnTo>
                <a:lnTo>
                  <a:pt x="239" y="49"/>
                </a:lnTo>
                <a:lnTo>
                  <a:pt x="252" y="49"/>
                </a:lnTo>
                <a:lnTo>
                  <a:pt x="266" y="48"/>
                </a:lnTo>
                <a:lnTo>
                  <a:pt x="279" y="47"/>
                </a:lnTo>
                <a:lnTo>
                  <a:pt x="292" y="46"/>
                </a:lnTo>
                <a:lnTo>
                  <a:pt x="304" y="45"/>
                </a:lnTo>
                <a:lnTo>
                  <a:pt x="317" y="43"/>
                </a:lnTo>
                <a:lnTo>
                  <a:pt x="328" y="41"/>
                </a:lnTo>
                <a:lnTo>
                  <a:pt x="339" y="39"/>
                </a:lnTo>
                <a:lnTo>
                  <a:pt x="350" y="37"/>
                </a:lnTo>
                <a:lnTo>
                  <a:pt x="360" y="35"/>
                </a:lnTo>
                <a:lnTo>
                  <a:pt x="370" y="33"/>
                </a:lnTo>
                <a:lnTo>
                  <a:pt x="379" y="30"/>
                </a:lnTo>
                <a:lnTo>
                  <a:pt x="387" y="28"/>
                </a:lnTo>
                <a:lnTo>
                  <a:pt x="394" y="25"/>
                </a:lnTo>
                <a:lnTo>
                  <a:pt x="400" y="22"/>
                </a:lnTo>
                <a:lnTo>
                  <a:pt x="406" y="19"/>
                </a:lnTo>
                <a:lnTo>
                  <a:pt x="411" y="16"/>
                </a:lnTo>
                <a:lnTo>
                  <a:pt x="415" y="13"/>
                </a:lnTo>
                <a:lnTo>
                  <a:pt x="418" y="10"/>
                </a:lnTo>
                <a:lnTo>
                  <a:pt x="420" y="6"/>
                </a:lnTo>
                <a:lnTo>
                  <a:pt x="422" y="3"/>
                </a:lnTo>
                <a:lnTo>
                  <a:pt x="422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35" name="Rectangle 27"/>
          <p:cNvSpPr>
            <a:spLocks noChangeArrowheads="1"/>
          </p:cNvSpPr>
          <p:nvPr/>
        </p:nvSpPr>
        <p:spPr bwMode="auto">
          <a:xfrm>
            <a:off x="1784350" y="3367088"/>
            <a:ext cx="184150" cy="92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36" name="Freeform 28"/>
          <p:cNvSpPr>
            <a:spLocks/>
          </p:cNvSpPr>
          <p:nvPr/>
        </p:nvSpPr>
        <p:spPr bwMode="auto">
          <a:xfrm>
            <a:off x="2684463" y="2843982"/>
            <a:ext cx="671512" cy="80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"/>
              </a:cxn>
              <a:cxn ang="0">
                <a:pos x="2" y="6"/>
              </a:cxn>
              <a:cxn ang="0">
                <a:pos x="4" y="10"/>
              </a:cxn>
              <a:cxn ang="0">
                <a:pos x="7" y="13"/>
              </a:cxn>
              <a:cxn ang="0">
                <a:pos x="11" y="16"/>
              </a:cxn>
              <a:cxn ang="0">
                <a:pos x="16" y="19"/>
              </a:cxn>
              <a:cxn ang="0">
                <a:pos x="22" y="22"/>
              </a:cxn>
              <a:cxn ang="0">
                <a:pos x="28" y="25"/>
              </a:cxn>
              <a:cxn ang="0">
                <a:pos x="35" y="28"/>
              </a:cxn>
              <a:cxn ang="0">
                <a:pos x="43" y="30"/>
              </a:cxn>
              <a:cxn ang="0">
                <a:pos x="52" y="33"/>
              </a:cxn>
              <a:cxn ang="0">
                <a:pos x="62" y="35"/>
              </a:cxn>
              <a:cxn ang="0">
                <a:pos x="72" y="37"/>
              </a:cxn>
              <a:cxn ang="0">
                <a:pos x="83" y="39"/>
              </a:cxn>
              <a:cxn ang="0">
                <a:pos x="94" y="41"/>
              </a:cxn>
              <a:cxn ang="0">
                <a:pos x="106" y="43"/>
              </a:cxn>
              <a:cxn ang="0">
                <a:pos x="118" y="45"/>
              </a:cxn>
              <a:cxn ang="0">
                <a:pos x="130" y="46"/>
              </a:cxn>
              <a:cxn ang="0">
                <a:pos x="143" y="47"/>
              </a:cxn>
              <a:cxn ang="0">
                <a:pos x="156" y="48"/>
              </a:cxn>
              <a:cxn ang="0">
                <a:pos x="170" y="49"/>
              </a:cxn>
              <a:cxn ang="0">
                <a:pos x="183" y="49"/>
              </a:cxn>
              <a:cxn ang="0">
                <a:pos x="197" y="50"/>
              </a:cxn>
              <a:cxn ang="0">
                <a:pos x="211" y="50"/>
              </a:cxn>
              <a:cxn ang="0">
                <a:pos x="225" y="50"/>
              </a:cxn>
              <a:cxn ang="0">
                <a:pos x="239" y="49"/>
              </a:cxn>
              <a:cxn ang="0">
                <a:pos x="252" y="49"/>
              </a:cxn>
              <a:cxn ang="0">
                <a:pos x="266" y="48"/>
              </a:cxn>
              <a:cxn ang="0">
                <a:pos x="279" y="47"/>
              </a:cxn>
              <a:cxn ang="0">
                <a:pos x="292" y="46"/>
              </a:cxn>
              <a:cxn ang="0">
                <a:pos x="304" y="45"/>
              </a:cxn>
              <a:cxn ang="0">
                <a:pos x="317" y="43"/>
              </a:cxn>
              <a:cxn ang="0">
                <a:pos x="328" y="41"/>
              </a:cxn>
              <a:cxn ang="0">
                <a:pos x="339" y="39"/>
              </a:cxn>
              <a:cxn ang="0">
                <a:pos x="350" y="37"/>
              </a:cxn>
              <a:cxn ang="0">
                <a:pos x="360" y="35"/>
              </a:cxn>
              <a:cxn ang="0">
                <a:pos x="370" y="33"/>
              </a:cxn>
              <a:cxn ang="0">
                <a:pos x="379" y="30"/>
              </a:cxn>
              <a:cxn ang="0">
                <a:pos x="387" y="28"/>
              </a:cxn>
              <a:cxn ang="0">
                <a:pos x="394" y="25"/>
              </a:cxn>
              <a:cxn ang="0">
                <a:pos x="400" y="22"/>
              </a:cxn>
              <a:cxn ang="0">
                <a:pos x="406" y="19"/>
              </a:cxn>
              <a:cxn ang="0">
                <a:pos x="411" y="16"/>
              </a:cxn>
              <a:cxn ang="0">
                <a:pos x="415" y="13"/>
              </a:cxn>
              <a:cxn ang="0">
                <a:pos x="418" y="10"/>
              </a:cxn>
              <a:cxn ang="0">
                <a:pos x="420" y="6"/>
              </a:cxn>
              <a:cxn ang="0">
                <a:pos x="422" y="3"/>
              </a:cxn>
              <a:cxn ang="0">
                <a:pos x="422" y="0"/>
              </a:cxn>
            </a:cxnLst>
            <a:rect l="0" t="0" r="r" b="b"/>
            <a:pathLst>
              <a:path w="423" h="51">
                <a:moveTo>
                  <a:pt x="0" y="0"/>
                </a:moveTo>
                <a:lnTo>
                  <a:pt x="0" y="3"/>
                </a:lnTo>
                <a:lnTo>
                  <a:pt x="2" y="6"/>
                </a:lnTo>
                <a:lnTo>
                  <a:pt x="4" y="10"/>
                </a:lnTo>
                <a:lnTo>
                  <a:pt x="7" y="13"/>
                </a:lnTo>
                <a:lnTo>
                  <a:pt x="11" y="16"/>
                </a:lnTo>
                <a:lnTo>
                  <a:pt x="16" y="19"/>
                </a:lnTo>
                <a:lnTo>
                  <a:pt x="22" y="22"/>
                </a:lnTo>
                <a:lnTo>
                  <a:pt x="28" y="25"/>
                </a:lnTo>
                <a:lnTo>
                  <a:pt x="35" y="28"/>
                </a:lnTo>
                <a:lnTo>
                  <a:pt x="43" y="30"/>
                </a:lnTo>
                <a:lnTo>
                  <a:pt x="52" y="33"/>
                </a:lnTo>
                <a:lnTo>
                  <a:pt x="62" y="35"/>
                </a:lnTo>
                <a:lnTo>
                  <a:pt x="72" y="37"/>
                </a:lnTo>
                <a:lnTo>
                  <a:pt x="83" y="39"/>
                </a:lnTo>
                <a:lnTo>
                  <a:pt x="94" y="41"/>
                </a:lnTo>
                <a:lnTo>
                  <a:pt x="106" y="43"/>
                </a:lnTo>
                <a:lnTo>
                  <a:pt x="118" y="45"/>
                </a:lnTo>
                <a:lnTo>
                  <a:pt x="130" y="46"/>
                </a:lnTo>
                <a:lnTo>
                  <a:pt x="143" y="47"/>
                </a:lnTo>
                <a:lnTo>
                  <a:pt x="156" y="48"/>
                </a:lnTo>
                <a:lnTo>
                  <a:pt x="170" y="49"/>
                </a:lnTo>
                <a:lnTo>
                  <a:pt x="183" y="49"/>
                </a:lnTo>
                <a:lnTo>
                  <a:pt x="197" y="50"/>
                </a:lnTo>
                <a:lnTo>
                  <a:pt x="211" y="50"/>
                </a:lnTo>
                <a:lnTo>
                  <a:pt x="225" y="50"/>
                </a:lnTo>
                <a:lnTo>
                  <a:pt x="239" y="49"/>
                </a:lnTo>
                <a:lnTo>
                  <a:pt x="252" y="49"/>
                </a:lnTo>
                <a:lnTo>
                  <a:pt x="266" y="48"/>
                </a:lnTo>
                <a:lnTo>
                  <a:pt x="279" y="47"/>
                </a:lnTo>
                <a:lnTo>
                  <a:pt x="292" y="46"/>
                </a:lnTo>
                <a:lnTo>
                  <a:pt x="304" y="45"/>
                </a:lnTo>
                <a:lnTo>
                  <a:pt x="317" y="43"/>
                </a:lnTo>
                <a:lnTo>
                  <a:pt x="328" y="41"/>
                </a:lnTo>
                <a:lnTo>
                  <a:pt x="339" y="39"/>
                </a:lnTo>
                <a:lnTo>
                  <a:pt x="350" y="37"/>
                </a:lnTo>
                <a:lnTo>
                  <a:pt x="360" y="35"/>
                </a:lnTo>
                <a:lnTo>
                  <a:pt x="370" y="33"/>
                </a:lnTo>
                <a:lnTo>
                  <a:pt x="379" y="30"/>
                </a:lnTo>
                <a:lnTo>
                  <a:pt x="387" y="28"/>
                </a:lnTo>
                <a:lnTo>
                  <a:pt x="394" y="25"/>
                </a:lnTo>
                <a:lnTo>
                  <a:pt x="400" y="22"/>
                </a:lnTo>
                <a:lnTo>
                  <a:pt x="406" y="19"/>
                </a:lnTo>
                <a:lnTo>
                  <a:pt x="411" y="16"/>
                </a:lnTo>
                <a:lnTo>
                  <a:pt x="415" y="13"/>
                </a:lnTo>
                <a:lnTo>
                  <a:pt x="418" y="10"/>
                </a:lnTo>
                <a:lnTo>
                  <a:pt x="420" y="6"/>
                </a:lnTo>
                <a:lnTo>
                  <a:pt x="422" y="3"/>
                </a:lnTo>
                <a:lnTo>
                  <a:pt x="422" y="0"/>
                </a:lnTo>
              </a:path>
            </a:pathLst>
          </a:custGeom>
          <a:gradFill rotWithShape="0">
            <a:gsLst>
              <a:gs pos="0">
                <a:srgbClr val="B3B900">
                  <a:gamma/>
                  <a:shade val="29804"/>
                  <a:invGamma/>
                </a:srgbClr>
              </a:gs>
              <a:gs pos="50000">
                <a:srgbClr val="B3B900"/>
              </a:gs>
              <a:gs pos="100000">
                <a:srgbClr val="B3B900">
                  <a:gamma/>
                  <a:shade val="29804"/>
                  <a:invGamma/>
                </a:srgbClr>
              </a:gs>
            </a:gsLst>
            <a:lin ang="0" scaled="1"/>
          </a:gra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37" name="Freeform 29"/>
          <p:cNvSpPr>
            <a:spLocks/>
          </p:cNvSpPr>
          <p:nvPr/>
        </p:nvSpPr>
        <p:spPr bwMode="auto">
          <a:xfrm>
            <a:off x="3827463" y="2843982"/>
            <a:ext cx="671512" cy="80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"/>
              </a:cxn>
              <a:cxn ang="0">
                <a:pos x="2" y="6"/>
              </a:cxn>
              <a:cxn ang="0">
                <a:pos x="4" y="10"/>
              </a:cxn>
              <a:cxn ang="0">
                <a:pos x="7" y="13"/>
              </a:cxn>
              <a:cxn ang="0">
                <a:pos x="11" y="16"/>
              </a:cxn>
              <a:cxn ang="0">
                <a:pos x="16" y="19"/>
              </a:cxn>
              <a:cxn ang="0">
                <a:pos x="22" y="22"/>
              </a:cxn>
              <a:cxn ang="0">
                <a:pos x="28" y="25"/>
              </a:cxn>
              <a:cxn ang="0">
                <a:pos x="35" y="28"/>
              </a:cxn>
              <a:cxn ang="0">
                <a:pos x="43" y="30"/>
              </a:cxn>
              <a:cxn ang="0">
                <a:pos x="52" y="33"/>
              </a:cxn>
              <a:cxn ang="0">
                <a:pos x="62" y="35"/>
              </a:cxn>
              <a:cxn ang="0">
                <a:pos x="72" y="37"/>
              </a:cxn>
              <a:cxn ang="0">
                <a:pos x="83" y="39"/>
              </a:cxn>
              <a:cxn ang="0">
                <a:pos x="94" y="41"/>
              </a:cxn>
              <a:cxn ang="0">
                <a:pos x="106" y="43"/>
              </a:cxn>
              <a:cxn ang="0">
                <a:pos x="118" y="45"/>
              </a:cxn>
              <a:cxn ang="0">
                <a:pos x="130" y="46"/>
              </a:cxn>
              <a:cxn ang="0">
                <a:pos x="143" y="47"/>
              </a:cxn>
              <a:cxn ang="0">
                <a:pos x="156" y="48"/>
              </a:cxn>
              <a:cxn ang="0">
                <a:pos x="170" y="49"/>
              </a:cxn>
              <a:cxn ang="0">
                <a:pos x="183" y="49"/>
              </a:cxn>
              <a:cxn ang="0">
                <a:pos x="197" y="50"/>
              </a:cxn>
              <a:cxn ang="0">
                <a:pos x="211" y="50"/>
              </a:cxn>
              <a:cxn ang="0">
                <a:pos x="225" y="50"/>
              </a:cxn>
              <a:cxn ang="0">
                <a:pos x="239" y="49"/>
              </a:cxn>
              <a:cxn ang="0">
                <a:pos x="252" y="49"/>
              </a:cxn>
              <a:cxn ang="0">
                <a:pos x="266" y="48"/>
              </a:cxn>
              <a:cxn ang="0">
                <a:pos x="279" y="47"/>
              </a:cxn>
              <a:cxn ang="0">
                <a:pos x="292" y="46"/>
              </a:cxn>
              <a:cxn ang="0">
                <a:pos x="304" y="45"/>
              </a:cxn>
              <a:cxn ang="0">
                <a:pos x="317" y="43"/>
              </a:cxn>
              <a:cxn ang="0">
                <a:pos x="328" y="41"/>
              </a:cxn>
              <a:cxn ang="0">
                <a:pos x="339" y="39"/>
              </a:cxn>
              <a:cxn ang="0">
                <a:pos x="350" y="37"/>
              </a:cxn>
              <a:cxn ang="0">
                <a:pos x="360" y="35"/>
              </a:cxn>
              <a:cxn ang="0">
                <a:pos x="370" y="33"/>
              </a:cxn>
              <a:cxn ang="0">
                <a:pos x="379" y="30"/>
              </a:cxn>
              <a:cxn ang="0">
                <a:pos x="387" y="28"/>
              </a:cxn>
              <a:cxn ang="0">
                <a:pos x="394" y="25"/>
              </a:cxn>
              <a:cxn ang="0">
                <a:pos x="400" y="22"/>
              </a:cxn>
              <a:cxn ang="0">
                <a:pos x="406" y="19"/>
              </a:cxn>
              <a:cxn ang="0">
                <a:pos x="411" y="16"/>
              </a:cxn>
              <a:cxn ang="0">
                <a:pos x="415" y="13"/>
              </a:cxn>
              <a:cxn ang="0">
                <a:pos x="418" y="10"/>
              </a:cxn>
              <a:cxn ang="0">
                <a:pos x="420" y="6"/>
              </a:cxn>
              <a:cxn ang="0">
                <a:pos x="422" y="3"/>
              </a:cxn>
              <a:cxn ang="0">
                <a:pos x="422" y="0"/>
              </a:cxn>
            </a:cxnLst>
            <a:rect l="0" t="0" r="r" b="b"/>
            <a:pathLst>
              <a:path w="423" h="51">
                <a:moveTo>
                  <a:pt x="0" y="0"/>
                </a:moveTo>
                <a:lnTo>
                  <a:pt x="0" y="3"/>
                </a:lnTo>
                <a:lnTo>
                  <a:pt x="2" y="6"/>
                </a:lnTo>
                <a:lnTo>
                  <a:pt x="4" y="10"/>
                </a:lnTo>
                <a:lnTo>
                  <a:pt x="7" y="13"/>
                </a:lnTo>
                <a:lnTo>
                  <a:pt x="11" y="16"/>
                </a:lnTo>
                <a:lnTo>
                  <a:pt x="16" y="19"/>
                </a:lnTo>
                <a:lnTo>
                  <a:pt x="22" y="22"/>
                </a:lnTo>
                <a:lnTo>
                  <a:pt x="28" y="25"/>
                </a:lnTo>
                <a:lnTo>
                  <a:pt x="35" y="28"/>
                </a:lnTo>
                <a:lnTo>
                  <a:pt x="43" y="30"/>
                </a:lnTo>
                <a:lnTo>
                  <a:pt x="52" y="33"/>
                </a:lnTo>
                <a:lnTo>
                  <a:pt x="62" y="35"/>
                </a:lnTo>
                <a:lnTo>
                  <a:pt x="72" y="37"/>
                </a:lnTo>
                <a:lnTo>
                  <a:pt x="83" y="39"/>
                </a:lnTo>
                <a:lnTo>
                  <a:pt x="94" y="41"/>
                </a:lnTo>
                <a:lnTo>
                  <a:pt x="106" y="43"/>
                </a:lnTo>
                <a:lnTo>
                  <a:pt x="118" y="45"/>
                </a:lnTo>
                <a:lnTo>
                  <a:pt x="130" y="46"/>
                </a:lnTo>
                <a:lnTo>
                  <a:pt x="143" y="47"/>
                </a:lnTo>
                <a:lnTo>
                  <a:pt x="156" y="48"/>
                </a:lnTo>
                <a:lnTo>
                  <a:pt x="170" y="49"/>
                </a:lnTo>
                <a:lnTo>
                  <a:pt x="183" y="49"/>
                </a:lnTo>
                <a:lnTo>
                  <a:pt x="197" y="50"/>
                </a:lnTo>
                <a:lnTo>
                  <a:pt x="211" y="50"/>
                </a:lnTo>
                <a:lnTo>
                  <a:pt x="225" y="50"/>
                </a:lnTo>
                <a:lnTo>
                  <a:pt x="239" y="49"/>
                </a:lnTo>
                <a:lnTo>
                  <a:pt x="252" y="49"/>
                </a:lnTo>
                <a:lnTo>
                  <a:pt x="266" y="48"/>
                </a:lnTo>
                <a:lnTo>
                  <a:pt x="279" y="47"/>
                </a:lnTo>
                <a:lnTo>
                  <a:pt x="292" y="46"/>
                </a:lnTo>
                <a:lnTo>
                  <a:pt x="304" y="45"/>
                </a:lnTo>
                <a:lnTo>
                  <a:pt x="317" y="43"/>
                </a:lnTo>
                <a:lnTo>
                  <a:pt x="328" y="41"/>
                </a:lnTo>
                <a:lnTo>
                  <a:pt x="339" y="39"/>
                </a:lnTo>
                <a:lnTo>
                  <a:pt x="350" y="37"/>
                </a:lnTo>
                <a:lnTo>
                  <a:pt x="360" y="35"/>
                </a:lnTo>
                <a:lnTo>
                  <a:pt x="370" y="33"/>
                </a:lnTo>
                <a:lnTo>
                  <a:pt x="379" y="30"/>
                </a:lnTo>
                <a:lnTo>
                  <a:pt x="387" y="28"/>
                </a:lnTo>
                <a:lnTo>
                  <a:pt x="394" y="25"/>
                </a:lnTo>
                <a:lnTo>
                  <a:pt x="400" y="22"/>
                </a:lnTo>
                <a:lnTo>
                  <a:pt x="406" y="19"/>
                </a:lnTo>
                <a:lnTo>
                  <a:pt x="411" y="16"/>
                </a:lnTo>
                <a:lnTo>
                  <a:pt x="415" y="13"/>
                </a:lnTo>
                <a:lnTo>
                  <a:pt x="418" y="10"/>
                </a:lnTo>
                <a:lnTo>
                  <a:pt x="420" y="6"/>
                </a:lnTo>
                <a:lnTo>
                  <a:pt x="422" y="3"/>
                </a:lnTo>
                <a:lnTo>
                  <a:pt x="422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38" name="Rectangle 30"/>
          <p:cNvSpPr>
            <a:spLocks noChangeArrowheads="1"/>
          </p:cNvSpPr>
          <p:nvPr/>
        </p:nvSpPr>
        <p:spPr bwMode="auto">
          <a:xfrm>
            <a:off x="4070350" y="3367088"/>
            <a:ext cx="184150" cy="92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39" name="Freeform 31"/>
          <p:cNvSpPr>
            <a:spLocks/>
          </p:cNvSpPr>
          <p:nvPr/>
        </p:nvSpPr>
        <p:spPr bwMode="auto">
          <a:xfrm>
            <a:off x="4970463" y="2843982"/>
            <a:ext cx="671512" cy="80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"/>
              </a:cxn>
              <a:cxn ang="0">
                <a:pos x="2" y="6"/>
              </a:cxn>
              <a:cxn ang="0">
                <a:pos x="4" y="10"/>
              </a:cxn>
              <a:cxn ang="0">
                <a:pos x="7" y="13"/>
              </a:cxn>
              <a:cxn ang="0">
                <a:pos x="11" y="16"/>
              </a:cxn>
              <a:cxn ang="0">
                <a:pos x="16" y="19"/>
              </a:cxn>
              <a:cxn ang="0">
                <a:pos x="22" y="22"/>
              </a:cxn>
              <a:cxn ang="0">
                <a:pos x="28" y="25"/>
              </a:cxn>
              <a:cxn ang="0">
                <a:pos x="35" y="28"/>
              </a:cxn>
              <a:cxn ang="0">
                <a:pos x="43" y="30"/>
              </a:cxn>
              <a:cxn ang="0">
                <a:pos x="52" y="33"/>
              </a:cxn>
              <a:cxn ang="0">
                <a:pos x="62" y="35"/>
              </a:cxn>
              <a:cxn ang="0">
                <a:pos x="72" y="37"/>
              </a:cxn>
              <a:cxn ang="0">
                <a:pos x="83" y="39"/>
              </a:cxn>
              <a:cxn ang="0">
                <a:pos x="94" y="41"/>
              </a:cxn>
              <a:cxn ang="0">
                <a:pos x="106" y="43"/>
              </a:cxn>
              <a:cxn ang="0">
                <a:pos x="118" y="45"/>
              </a:cxn>
              <a:cxn ang="0">
                <a:pos x="130" y="46"/>
              </a:cxn>
              <a:cxn ang="0">
                <a:pos x="143" y="47"/>
              </a:cxn>
              <a:cxn ang="0">
                <a:pos x="156" y="48"/>
              </a:cxn>
              <a:cxn ang="0">
                <a:pos x="170" y="49"/>
              </a:cxn>
              <a:cxn ang="0">
                <a:pos x="183" y="49"/>
              </a:cxn>
              <a:cxn ang="0">
                <a:pos x="197" y="50"/>
              </a:cxn>
              <a:cxn ang="0">
                <a:pos x="211" y="50"/>
              </a:cxn>
              <a:cxn ang="0">
                <a:pos x="225" y="50"/>
              </a:cxn>
              <a:cxn ang="0">
                <a:pos x="239" y="49"/>
              </a:cxn>
              <a:cxn ang="0">
                <a:pos x="252" y="49"/>
              </a:cxn>
              <a:cxn ang="0">
                <a:pos x="266" y="48"/>
              </a:cxn>
              <a:cxn ang="0">
                <a:pos x="279" y="47"/>
              </a:cxn>
              <a:cxn ang="0">
                <a:pos x="292" y="46"/>
              </a:cxn>
              <a:cxn ang="0">
                <a:pos x="304" y="45"/>
              </a:cxn>
              <a:cxn ang="0">
                <a:pos x="317" y="43"/>
              </a:cxn>
              <a:cxn ang="0">
                <a:pos x="328" y="41"/>
              </a:cxn>
              <a:cxn ang="0">
                <a:pos x="339" y="39"/>
              </a:cxn>
              <a:cxn ang="0">
                <a:pos x="350" y="37"/>
              </a:cxn>
              <a:cxn ang="0">
                <a:pos x="360" y="35"/>
              </a:cxn>
              <a:cxn ang="0">
                <a:pos x="370" y="33"/>
              </a:cxn>
              <a:cxn ang="0">
                <a:pos x="379" y="30"/>
              </a:cxn>
              <a:cxn ang="0">
                <a:pos x="387" y="28"/>
              </a:cxn>
              <a:cxn ang="0">
                <a:pos x="394" y="25"/>
              </a:cxn>
              <a:cxn ang="0">
                <a:pos x="400" y="22"/>
              </a:cxn>
              <a:cxn ang="0">
                <a:pos x="406" y="19"/>
              </a:cxn>
              <a:cxn ang="0">
                <a:pos x="411" y="16"/>
              </a:cxn>
              <a:cxn ang="0">
                <a:pos x="415" y="13"/>
              </a:cxn>
              <a:cxn ang="0">
                <a:pos x="418" y="10"/>
              </a:cxn>
              <a:cxn ang="0">
                <a:pos x="420" y="6"/>
              </a:cxn>
              <a:cxn ang="0">
                <a:pos x="422" y="3"/>
              </a:cxn>
              <a:cxn ang="0">
                <a:pos x="422" y="0"/>
              </a:cxn>
            </a:cxnLst>
            <a:rect l="0" t="0" r="r" b="b"/>
            <a:pathLst>
              <a:path w="423" h="51">
                <a:moveTo>
                  <a:pt x="0" y="0"/>
                </a:moveTo>
                <a:lnTo>
                  <a:pt x="0" y="3"/>
                </a:lnTo>
                <a:lnTo>
                  <a:pt x="2" y="6"/>
                </a:lnTo>
                <a:lnTo>
                  <a:pt x="4" y="10"/>
                </a:lnTo>
                <a:lnTo>
                  <a:pt x="7" y="13"/>
                </a:lnTo>
                <a:lnTo>
                  <a:pt x="11" y="16"/>
                </a:lnTo>
                <a:lnTo>
                  <a:pt x="16" y="19"/>
                </a:lnTo>
                <a:lnTo>
                  <a:pt x="22" y="22"/>
                </a:lnTo>
                <a:lnTo>
                  <a:pt x="28" y="25"/>
                </a:lnTo>
                <a:lnTo>
                  <a:pt x="35" y="28"/>
                </a:lnTo>
                <a:lnTo>
                  <a:pt x="43" y="30"/>
                </a:lnTo>
                <a:lnTo>
                  <a:pt x="52" y="33"/>
                </a:lnTo>
                <a:lnTo>
                  <a:pt x="62" y="35"/>
                </a:lnTo>
                <a:lnTo>
                  <a:pt x="72" y="37"/>
                </a:lnTo>
                <a:lnTo>
                  <a:pt x="83" y="39"/>
                </a:lnTo>
                <a:lnTo>
                  <a:pt x="94" y="41"/>
                </a:lnTo>
                <a:lnTo>
                  <a:pt x="106" y="43"/>
                </a:lnTo>
                <a:lnTo>
                  <a:pt x="118" y="45"/>
                </a:lnTo>
                <a:lnTo>
                  <a:pt x="130" y="46"/>
                </a:lnTo>
                <a:lnTo>
                  <a:pt x="143" y="47"/>
                </a:lnTo>
                <a:lnTo>
                  <a:pt x="156" y="48"/>
                </a:lnTo>
                <a:lnTo>
                  <a:pt x="170" y="49"/>
                </a:lnTo>
                <a:lnTo>
                  <a:pt x="183" y="49"/>
                </a:lnTo>
                <a:lnTo>
                  <a:pt x="197" y="50"/>
                </a:lnTo>
                <a:lnTo>
                  <a:pt x="211" y="50"/>
                </a:lnTo>
                <a:lnTo>
                  <a:pt x="225" y="50"/>
                </a:lnTo>
                <a:lnTo>
                  <a:pt x="239" y="49"/>
                </a:lnTo>
                <a:lnTo>
                  <a:pt x="252" y="49"/>
                </a:lnTo>
                <a:lnTo>
                  <a:pt x="266" y="48"/>
                </a:lnTo>
                <a:lnTo>
                  <a:pt x="279" y="47"/>
                </a:lnTo>
                <a:lnTo>
                  <a:pt x="292" y="46"/>
                </a:lnTo>
                <a:lnTo>
                  <a:pt x="304" y="45"/>
                </a:lnTo>
                <a:lnTo>
                  <a:pt x="317" y="43"/>
                </a:lnTo>
                <a:lnTo>
                  <a:pt x="328" y="41"/>
                </a:lnTo>
                <a:lnTo>
                  <a:pt x="339" y="39"/>
                </a:lnTo>
                <a:lnTo>
                  <a:pt x="350" y="37"/>
                </a:lnTo>
                <a:lnTo>
                  <a:pt x="360" y="35"/>
                </a:lnTo>
                <a:lnTo>
                  <a:pt x="370" y="33"/>
                </a:lnTo>
                <a:lnTo>
                  <a:pt x="379" y="30"/>
                </a:lnTo>
                <a:lnTo>
                  <a:pt x="387" y="28"/>
                </a:lnTo>
                <a:lnTo>
                  <a:pt x="394" y="25"/>
                </a:lnTo>
                <a:lnTo>
                  <a:pt x="400" y="22"/>
                </a:lnTo>
                <a:lnTo>
                  <a:pt x="406" y="19"/>
                </a:lnTo>
                <a:lnTo>
                  <a:pt x="411" y="16"/>
                </a:lnTo>
                <a:lnTo>
                  <a:pt x="415" y="13"/>
                </a:lnTo>
                <a:lnTo>
                  <a:pt x="418" y="10"/>
                </a:lnTo>
                <a:lnTo>
                  <a:pt x="420" y="6"/>
                </a:lnTo>
                <a:lnTo>
                  <a:pt x="422" y="3"/>
                </a:lnTo>
                <a:lnTo>
                  <a:pt x="422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40" name="Rectangle 32"/>
          <p:cNvSpPr>
            <a:spLocks noChangeArrowheads="1"/>
          </p:cNvSpPr>
          <p:nvPr/>
        </p:nvSpPr>
        <p:spPr bwMode="auto">
          <a:xfrm>
            <a:off x="5213350" y="3367088"/>
            <a:ext cx="184150" cy="92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41" name="Freeform 33"/>
          <p:cNvSpPr>
            <a:spLocks/>
          </p:cNvSpPr>
          <p:nvPr/>
        </p:nvSpPr>
        <p:spPr bwMode="auto">
          <a:xfrm>
            <a:off x="1349375" y="4381500"/>
            <a:ext cx="258763" cy="434975"/>
          </a:xfrm>
          <a:custGeom>
            <a:avLst/>
            <a:gdLst/>
            <a:ahLst/>
            <a:cxnLst>
              <a:cxn ang="0">
                <a:pos x="0" y="254"/>
              </a:cxn>
              <a:cxn ang="0">
                <a:pos x="1" y="257"/>
              </a:cxn>
              <a:cxn ang="0">
                <a:pos x="3" y="259"/>
              </a:cxn>
              <a:cxn ang="0">
                <a:pos x="6" y="261"/>
              </a:cxn>
              <a:cxn ang="0">
                <a:pos x="11" y="264"/>
              </a:cxn>
              <a:cxn ang="0">
                <a:pos x="17" y="266"/>
              </a:cxn>
              <a:cxn ang="0">
                <a:pos x="24" y="268"/>
              </a:cxn>
              <a:cxn ang="0">
                <a:pos x="32" y="269"/>
              </a:cxn>
              <a:cxn ang="0">
                <a:pos x="40" y="271"/>
              </a:cxn>
              <a:cxn ang="0">
                <a:pos x="50" y="272"/>
              </a:cxn>
              <a:cxn ang="0">
                <a:pos x="60" y="273"/>
              </a:cxn>
              <a:cxn ang="0">
                <a:pos x="70" y="273"/>
              </a:cxn>
              <a:cxn ang="0">
                <a:pos x="81" y="273"/>
              </a:cxn>
              <a:cxn ang="0">
                <a:pos x="92" y="273"/>
              </a:cxn>
              <a:cxn ang="0">
                <a:pos x="102" y="273"/>
              </a:cxn>
              <a:cxn ang="0">
                <a:pos x="112" y="272"/>
              </a:cxn>
              <a:cxn ang="0">
                <a:pos x="122" y="271"/>
              </a:cxn>
              <a:cxn ang="0">
                <a:pos x="130" y="269"/>
              </a:cxn>
              <a:cxn ang="0">
                <a:pos x="138" y="268"/>
              </a:cxn>
              <a:cxn ang="0">
                <a:pos x="145" y="266"/>
              </a:cxn>
              <a:cxn ang="0">
                <a:pos x="151" y="264"/>
              </a:cxn>
              <a:cxn ang="0">
                <a:pos x="156" y="261"/>
              </a:cxn>
              <a:cxn ang="0">
                <a:pos x="159" y="259"/>
              </a:cxn>
              <a:cxn ang="0">
                <a:pos x="161" y="257"/>
              </a:cxn>
              <a:cxn ang="0">
                <a:pos x="162" y="254"/>
              </a:cxn>
              <a:cxn ang="0">
                <a:pos x="162" y="18"/>
              </a:cxn>
              <a:cxn ang="0">
                <a:pos x="161" y="15"/>
              </a:cxn>
              <a:cxn ang="0">
                <a:pos x="158" y="13"/>
              </a:cxn>
              <a:cxn ang="0">
                <a:pos x="154" y="10"/>
              </a:cxn>
              <a:cxn ang="0">
                <a:pos x="148" y="8"/>
              </a:cxn>
              <a:cxn ang="0">
                <a:pos x="142" y="6"/>
              </a:cxn>
              <a:cxn ang="0">
                <a:pos x="135" y="4"/>
              </a:cxn>
              <a:cxn ang="0">
                <a:pos x="126" y="3"/>
              </a:cxn>
              <a:cxn ang="0">
                <a:pos x="117" y="2"/>
              </a:cxn>
              <a:cxn ang="0">
                <a:pos x="107" y="1"/>
              </a:cxn>
              <a:cxn ang="0">
                <a:pos x="97" y="0"/>
              </a:cxn>
              <a:cxn ang="0">
                <a:pos x="86" y="0"/>
              </a:cxn>
              <a:cxn ang="0">
                <a:pos x="76" y="0"/>
              </a:cxn>
              <a:cxn ang="0">
                <a:pos x="65" y="0"/>
              </a:cxn>
              <a:cxn ang="0">
                <a:pos x="55" y="1"/>
              </a:cxn>
              <a:cxn ang="0">
                <a:pos x="45" y="2"/>
              </a:cxn>
              <a:cxn ang="0">
                <a:pos x="36" y="3"/>
              </a:cxn>
              <a:cxn ang="0">
                <a:pos x="27" y="4"/>
              </a:cxn>
              <a:cxn ang="0">
                <a:pos x="20" y="6"/>
              </a:cxn>
              <a:cxn ang="0">
                <a:pos x="14" y="8"/>
              </a:cxn>
              <a:cxn ang="0">
                <a:pos x="8" y="10"/>
              </a:cxn>
              <a:cxn ang="0">
                <a:pos x="4" y="13"/>
              </a:cxn>
              <a:cxn ang="0">
                <a:pos x="1" y="15"/>
              </a:cxn>
              <a:cxn ang="0">
                <a:pos x="0" y="18"/>
              </a:cxn>
            </a:cxnLst>
            <a:rect l="0" t="0" r="r" b="b"/>
            <a:pathLst>
              <a:path w="163" h="274">
                <a:moveTo>
                  <a:pt x="0" y="19"/>
                </a:moveTo>
                <a:lnTo>
                  <a:pt x="0" y="254"/>
                </a:lnTo>
                <a:lnTo>
                  <a:pt x="0" y="255"/>
                </a:lnTo>
                <a:lnTo>
                  <a:pt x="1" y="257"/>
                </a:lnTo>
                <a:lnTo>
                  <a:pt x="1" y="258"/>
                </a:lnTo>
                <a:lnTo>
                  <a:pt x="3" y="259"/>
                </a:lnTo>
                <a:lnTo>
                  <a:pt x="4" y="260"/>
                </a:lnTo>
                <a:lnTo>
                  <a:pt x="6" y="261"/>
                </a:lnTo>
                <a:lnTo>
                  <a:pt x="8" y="263"/>
                </a:lnTo>
                <a:lnTo>
                  <a:pt x="11" y="264"/>
                </a:lnTo>
                <a:lnTo>
                  <a:pt x="14" y="265"/>
                </a:lnTo>
                <a:lnTo>
                  <a:pt x="17" y="266"/>
                </a:lnTo>
                <a:lnTo>
                  <a:pt x="20" y="267"/>
                </a:lnTo>
                <a:lnTo>
                  <a:pt x="24" y="268"/>
                </a:lnTo>
                <a:lnTo>
                  <a:pt x="27" y="268"/>
                </a:lnTo>
                <a:lnTo>
                  <a:pt x="32" y="269"/>
                </a:lnTo>
                <a:lnTo>
                  <a:pt x="36" y="270"/>
                </a:lnTo>
                <a:lnTo>
                  <a:pt x="40" y="271"/>
                </a:lnTo>
                <a:lnTo>
                  <a:pt x="45" y="271"/>
                </a:lnTo>
                <a:lnTo>
                  <a:pt x="50" y="272"/>
                </a:lnTo>
                <a:lnTo>
                  <a:pt x="55" y="272"/>
                </a:lnTo>
                <a:lnTo>
                  <a:pt x="60" y="273"/>
                </a:lnTo>
                <a:lnTo>
                  <a:pt x="65" y="273"/>
                </a:lnTo>
                <a:lnTo>
                  <a:pt x="70" y="273"/>
                </a:lnTo>
                <a:lnTo>
                  <a:pt x="76" y="273"/>
                </a:lnTo>
                <a:lnTo>
                  <a:pt x="81" y="273"/>
                </a:lnTo>
                <a:lnTo>
                  <a:pt x="86" y="273"/>
                </a:lnTo>
                <a:lnTo>
                  <a:pt x="92" y="273"/>
                </a:lnTo>
                <a:lnTo>
                  <a:pt x="97" y="273"/>
                </a:lnTo>
                <a:lnTo>
                  <a:pt x="102" y="273"/>
                </a:lnTo>
                <a:lnTo>
                  <a:pt x="107" y="272"/>
                </a:lnTo>
                <a:lnTo>
                  <a:pt x="112" y="272"/>
                </a:lnTo>
                <a:lnTo>
                  <a:pt x="117" y="271"/>
                </a:lnTo>
                <a:lnTo>
                  <a:pt x="122" y="271"/>
                </a:lnTo>
                <a:lnTo>
                  <a:pt x="126" y="270"/>
                </a:lnTo>
                <a:lnTo>
                  <a:pt x="130" y="269"/>
                </a:lnTo>
                <a:lnTo>
                  <a:pt x="135" y="268"/>
                </a:lnTo>
                <a:lnTo>
                  <a:pt x="138" y="268"/>
                </a:lnTo>
                <a:lnTo>
                  <a:pt x="142" y="267"/>
                </a:lnTo>
                <a:lnTo>
                  <a:pt x="145" y="266"/>
                </a:lnTo>
                <a:lnTo>
                  <a:pt x="148" y="265"/>
                </a:lnTo>
                <a:lnTo>
                  <a:pt x="151" y="264"/>
                </a:lnTo>
                <a:lnTo>
                  <a:pt x="154" y="263"/>
                </a:lnTo>
                <a:lnTo>
                  <a:pt x="156" y="261"/>
                </a:lnTo>
                <a:lnTo>
                  <a:pt x="158" y="260"/>
                </a:lnTo>
                <a:lnTo>
                  <a:pt x="159" y="259"/>
                </a:lnTo>
                <a:lnTo>
                  <a:pt x="161" y="258"/>
                </a:lnTo>
                <a:lnTo>
                  <a:pt x="161" y="257"/>
                </a:lnTo>
                <a:lnTo>
                  <a:pt x="162" y="255"/>
                </a:lnTo>
                <a:lnTo>
                  <a:pt x="162" y="254"/>
                </a:lnTo>
                <a:lnTo>
                  <a:pt x="162" y="19"/>
                </a:lnTo>
                <a:lnTo>
                  <a:pt x="162" y="18"/>
                </a:lnTo>
                <a:lnTo>
                  <a:pt x="161" y="16"/>
                </a:lnTo>
                <a:lnTo>
                  <a:pt x="161" y="15"/>
                </a:lnTo>
                <a:lnTo>
                  <a:pt x="159" y="14"/>
                </a:lnTo>
                <a:lnTo>
                  <a:pt x="158" y="13"/>
                </a:lnTo>
                <a:lnTo>
                  <a:pt x="156" y="12"/>
                </a:lnTo>
                <a:lnTo>
                  <a:pt x="154" y="10"/>
                </a:lnTo>
                <a:lnTo>
                  <a:pt x="151" y="9"/>
                </a:lnTo>
                <a:lnTo>
                  <a:pt x="148" y="8"/>
                </a:lnTo>
                <a:lnTo>
                  <a:pt x="145" y="7"/>
                </a:lnTo>
                <a:lnTo>
                  <a:pt x="142" y="6"/>
                </a:lnTo>
                <a:lnTo>
                  <a:pt x="138" y="5"/>
                </a:lnTo>
                <a:lnTo>
                  <a:pt x="135" y="4"/>
                </a:lnTo>
                <a:lnTo>
                  <a:pt x="130" y="4"/>
                </a:lnTo>
                <a:lnTo>
                  <a:pt x="126" y="3"/>
                </a:lnTo>
                <a:lnTo>
                  <a:pt x="122" y="2"/>
                </a:lnTo>
                <a:lnTo>
                  <a:pt x="117" y="2"/>
                </a:lnTo>
                <a:lnTo>
                  <a:pt x="112" y="1"/>
                </a:lnTo>
                <a:lnTo>
                  <a:pt x="107" y="1"/>
                </a:lnTo>
                <a:lnTo>
                  <a:pt x="102" y="0"/>
                </a:lnTo>
                <a:lnTo>
                  <a:pt x="97" y="0"/>
                </a:lnTo>
                <a:lnTo>
                  <a:pt x="92" y="0"/>
                </a:lnTo>
                <a:lnTo>
                  <a:pt x="86" y="0"/>
                </a:lnTo>
                <a:lnTo>
                  <a:pt x="81" y="0"/>
                </a:lnTo>
                <a:lnTo>
                  <a:pt x="76" y="0"/>
                </a:lnTo>
                <a:lnTo>
                  <a:pt x="70" y="0"/>
                </a:lnTo>
                <a:lnTo>
                  <a:pt x="65" y="0"/>
                </a:lnTo>
                <a:lnTo>
                  <a:pt x="60" y="0"/>
                </a:lnTo>
                <a:lnTo>
                  <a:pt x="55" y="1"/>
                </a:lnTo>
                <a:lnTo>
                  <a:pt x="50" y="1"/>
                </a:lnTo>
                <a:lnTo>
                  <a:pt x="45" y="2"/>
                </a:lnTo>
                <a:lnTo>
                  <a:pt x="40" y="2"/>
                </a:lnTo>
                <a:lnTo>
                  <a:pt x="36" y="3"/>
                </a:lnTo>
                <a:lnTo>
                  <a:pt x="32" y="4"/>
                </a:lnTo>
                <a:lnTo>
                  <a:pt x="27" y="4"/>
                </a:lnTo>
                <a:lnTo>
                  <a:pt x="24" y="5"/>
                </a:lnTo>
                <a:lnTo>
                  <a:pt x="20" y="6"/>
                </a:lnTo>
                <a:lnTo>
                  <a:pt x="17" y="7"/>
                </a:lnTo>
                <a:lnTo>
                  <a:pt x="14" y="8"/>
                </a:lnTo>
                <a:lnTo>
                  <a:pt x="11" y="9"/>
                </a:lnTo>
                <a:lnTo>
                  <a:pt x="8" y="10"/>
                </a:lnTo>
                <a:lnTo>
                  <a:pt x="6" y="12"/>
                </a:lnTo>
                <a:lnTo>
                  <a:pt x="4" y="13"/>
                </a:lnTo>
                <a:lnTo>
                  <a:pt x="3" y="14"/>
                </a:lnTo>
                <a:lnTo>
                  <a:pt x="1" y="15"/>
                </a:lnTo>
                <a:lnTo>
                  <a:pt x="1" y="16"/>
                </a:lnTo>
                <a:lnTo>
                  <a:pt x="0" y="18"/>
                </a:lnTo>
                <a:lnTo>
                  <a:pt x="0" y="19"/>
                </a:lnTo>
              </a:path>
            </a:pathLst>
          </a:custGeom>
          <a:gradFill rotWithShape="0">
            <a:gsLst>
              <a:gs pos="0">
                <a:srgbClr val="B3B900">
                  <a:gamma/>
                  <a:shade val="29804"/>
                  <a:invGamma/>
                </a:srgbClr>
              </a:gs>
              <a:gs pos="50000">
                <a:srgbClr val="B3B900"/>
              </a:gs>
              <a:gs pos="100000">
                <a:srgbClr val="B3B900">
                  <a:gamma/>
                  <a:shade val="29804"/>
                  <a:invGamma/>
                </a:srgbClr>
              </a:gs>
            </a:gsLst>
            <a:lin ang="0" scaled="1"/>
          </a:gra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42" name="Freeform 34"/>
          <p:cNvSpPr>
            <a:spLocks/>
          </p:cNvSpPr>
          <p:nvPr/>
        </p:nvSpPr>
        <p:spPr bwMode="auto">
          <a:xfrm>
            <a:off x="1346200" y="4410075"/>
            <a:ext cx="258763" cy="31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"/>
              </a:cxn>
              <a:cxn ang="0">
                <a:pos x="1" y="2"/>
              </a:cxn>
              <a:cxn ang="0">
                <a:pos x="1" y="4"/>
              </a:cxn>
              <a:cxn ang="0">
                <a:pos x="3" y="5"/>
              </a:cxn>
              <a:cxn ang="0">
                <a:pos x="4" y="6"/>
              </a:cxn>
              <a:cxn ang="0">
                <a:pos x="6" y="7"/>
              </a:cxn>
              <a:cxn ang="0">
                <a:pos x="8" y="8"/>
              </a:cxn>
              <a:cxn ang="0">
                <a:pos x="11" y="9"/>
              </a:cxn>
              <a:cxn ang="0">
                <a:pos x="14" y="10"/>
              </a:cxn>
              <a:cxn ang="0">
                <a:pos x="17" y="11"/>
              </a:cxn>
              <a:cxn ang="0">
                <a:pos x="20" y="12"/>
              </a:cxn>
              <a:cxn ang="0">
                <a:pos x="24" y="13"/>
              </a:cxn>
              <a:cxn ang="0">
                <a:pos x="27" y="14"/>
              </a:cxn>
              <a:cxn ang="0">
                <a:pos x="32" y="15"/>
              </a:cxn>
              <a:cxn ang="0">
                <a:pos x="36" y="16"/>
              </a:cxn>
              <a:cxn ang="0">
                <a:pos x="40" y="16"/>
              </a:cxn>
              <a:cxn ang="0">
                <a:pos x="45" y="17"/>
              </a:cxn>
              <a:cxn ang="0">
                <a:pos x="50" y="17"/>
              </a:cxn>
              <a:cxn ang="0">
                <a:pos x="55" y="18"/>
              </a:cxn>
              <a:cxn ang="0">
                <a:pos x="60" y="18"/>
              </a:cxn>
              <a:cxn ang="0">
                <a:pos x="65" y="18"/>
              </a:cxn>
              <a:cxn ang="0">
                <a:pos x="70" y="19"/>
              </a:cxn>
              <a:cxn ang="0">
                <a:pos x="76" y="19"/>
              </a:cxn>
              <a:cxn ang="0">
                <a:pos x="81" y="19"/>
              </a:cxn>
              <a:cxn ang="0">
                <a:pos x="86" y="19"/>
              </a:cxn>
              <a:cxn ang="0">
                <a:pos x="92" y="19"/>
              </a:cxn>
              <a:cxn ang="0">
                <a:pos x="97" y="18"/>
              </a:cxn>
              <a:cxn ang="0">
                <a:pos x="102" y="18"/>
              </a:cxn>
              <a:cxn ang="0">
                <a:pos x="107" y="18"/>
              </a:cxn>
              <a:cxn ang="0">
                <a:pos x="112" y="17"/>
              </a:cxn>
              <a:cxn ang="0">
                <a:pos x="117" y="17"/>
              </a:cxn>
              <a:cxn ang="0">
                <a:pos x="122" y="16"/>
              </a:cxn>
              <a:cxn ang="0">
                <a:pos x="126" y="16"/>
              </a:cxn>
              <a:cxn ang="0">
                <a:pos x="130" y="15"/>
              </a:cxn>
              <a:cxn ang="0">
                <a:pos x="135" y="14"/>
              </a:cxn>
              <a:cxn ang="0">
                <a:pos x="138" y="13"/>
              </a:cxn>
              <a:cxn ang="0">
                <a:pos x="142" y="12"/>
              </a:cxn>
              <a:cxn ang="0">
                <a:pos x="145" y="11"/>
              </a:cxn>
              <a:cxn ang="0">
                <a:pos x="148" y="10"/>
              </a:cxn>
              <a:cxn ang="0">
                <a:pos x="151" y="9"/>
              </a:cxn>
              <a:cxn ang="0">
                <a:pos x="154" y="8"/>
              </a:cxn>
              <a:cxn ang="0">
                <a:pos x="156" y="7"/>
              </a:cxn>
              <a:cxn ang="0">
                <a:pos x="158" y="6"/>
              </a:cxn>
              <a:cxn ang="0">
                <a:pos x="159" y="5"/>
              </a:cxn>
              <a:cxn ang="0">
                <a:pos x="161" y="4"/>
              </a:cxn>
              <a:cxn ang="0">
                <a:pos x="161" y="2"/>
              </a:cxn>
              <a:cxn ang="0">
                <a:pos x="162" y="1"/>
              </a:cxn>
              <a:cxn ang="0">
                <a:pos x="162" y="0"/>
              </a:cxn>
            </a:cxnLst>
            <a:rect l="0" t="0" r="r" b="b"/>
            <a:pathLst>
              <a:path w="163" h="20">
                <a:moveTo>
                  <a:pt x="0" y="0"/>
                </a:moveTo>
                <a:lnTo>
                  <a:pt x="0" y="1"/>
                </a:lnTo>
                <a:lnTo>
                  <a:pt x="1" y="2"/>
                </a:lnTo>
                <a:lnTo>
                  <a:pt x="1" y="4"/>
                </a:lnTo>
                <a:lnTo>
                  <a:pt x="3" y="5"/>
                </a:lnTo>
                <a:lnTo>
                  <a:pt x="4" y="6"/>
                </a:lnTo>
                <a:lnTo>
                  <a:pt x="6" y="7"/>
                </a:lnTo>
                <a:lnTo>
                  <a:pt x="8" y="8"/>
                </a:lnTo>
                <a:lnTo>
                  <a:pt x="11" y="9"/>
                </a:lnTo>
                <a:lnTo>
                  <a:pt x="14" y="10"/>
                </a:lnTo>
                <a:lnTo>
                  <a:pt x="17" y="11"/>
                </a:lnTo>
                <a:lnTo>
                  <a:pt x="20" y="12"/>
                </a:lnTo>
                <a:lnTo>
                  <a:pt x="24" y="13"/>
                </a:lnTo>
                <a:lnTo>
                  <a:pt x="27" y="14"/>
                </a:lnTo>
                <a:lnTo>
                  <a:pt x="32" y="15"/>
                </a:lnTo>
                <a:lnTo>
                  <a:pt x="36" y="16"/>
                </a:lnTo>
                <a:lnTo>
                  <a:pt x="40" y="16"/>
                </a:lnTo>
                <a:lnTo>
                  <a:pt x="45" y="17"/>
                </a:lnTo>
                <a:lnTo>
                  <a:pt x="50" y="17"/>
                </a:lnTo>
                <a:lnTo>
                  <a:pt x="55" y="18"/>
                </a:lnTo>
                <a:lnTo>
                  <a:pt x="60" y="18"/>
                </a:lnTo>
                <a:lnTo>
                  <a:pt x="65" y="18"/>
                </a:lnTo>
                <a:lnTo>
                  <a:pt x="70" y="19"/>
                </a:lnTo>
                <a:lnTo>
                  <a:pt x="76" y="19"/>
                </a:lnTo>
                <a:lnTo>
                  <a:pt x="81" y="19"/>
                </a:lnTo>
                <a:lnTo>
                  <a:pt x="86" y="19"/>
                </a:lnTo>
                <a:lnTo>
                  <a:pt x="92" y="19"/>
                </a:lnTo>
                <a:lnTo>
                  <a:pt x="97" y="18"/>
                </a:lnTo>
                <a:lnTo>
                  <a:pt x="102" y="18"/>
                </a:lnTo>
                <a:lnTo>
                  <a:pt x="107" y="18"/>
                </a:lnTo>
                <a:lnTo>
                  <a:pt x="112" y="17"/>
                </a:lnTo>
                <a:lnTo>
                  <a:pt x="117" y="17"/>
                </a:lnTo>
                <a:lnTo>
                  <a:pt x="122" y="16"/>
                </a:lnTo>
                <a:lnTo>
                  <a:pt x="126" y="16"/>
                </a:lnTo>
                <a:lnTo>
                  <a:pt x="130" y="15"/>
                </a:lnTo>
                <a:lnTo>
                  <a:pt x="135" y="14"/>
                </a:lnTo>
                <a:lnTo>
                  <a:pt x="138" y="13"/>
                </a:lnTo>
                <a:lnTo>
                  <a:pt x="142" y="12"/>
                </a:lnTo>
                <a:lnTo>
                  <a:pt x="145" y="11"/>
                </a:lnTo>
                <a:lnTo>
                  <a:pt x="148" y="10"/>
                </a:lnTo>
                <a:lnTo>
                  <a:pt x="151" y="9"/>
                </a:lnTo>
                <a:lnTo>
                  <a:pt x="154" y="8"/>
                </a:lnTo>
                <a:lnTo>
                  <a:pt x="156" y="7"/>
                </a:lnTo>
                <a:lnTo>
                  <a:pt x="158" y="6"/>
                </a:lnTo>
                <a:lnTo>
                  <a:pt x="159" y="5"/>
                </a:lnTo>
                <a:lnTo>
                  <a:pt x="161" y="4"/>
                </a:lnTo>
                <a:lnTo>
                  <a:pt x="161" y="2"/>
                </a:lnTo>
                <a:lnTo>
                  <a:pt x="162" y="1"/>
                </a:lnTo>
                <a:lnTo>
                  <a:pt x="162" y="0"/>
                </a:lnTo>
              </a:path>
            </a:pathLst>
          </a:custGeom>
          <a:gradFill rotWithShape="0">
            <a:gsLst>
              <a:gs pos="0">
                <a:srgbClr val="B3B900">
                  <a:gamma/>
                  <a:shade val="29804"/>
                  <a:invGamma/>
                </a:srgbClr>
              </a:gs>
              <a:gs pos="50000">
                <a:srgbClr val="B3B900"/>
              </a:gs>
              <a:gs pos="100000">
                <a:srgbClr val="B3B900">
                  <a:gamma/>
                  <a:shade val="29804"/>
                  <a:invGamma/>
                </a:srgbClr>
              </a:gs>
            </a:gsLst>
            <a:lin ang="0" scaled="1"/>
          </a:gra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43" name="Freeform 35"/>
          <p:cNvSpPr>
            <a:spLocks/>
          </p:cNvSpPr>
          <p:nvPr/>
        </p:nvSpPr>
        <p:spPr bwMode="auto">
          <a:xfrm>
            <a:off x="1736725" y="4381500"/>
            <a:ext cx="258763" cy="434975"/>
          </a:xfrm>
          <a:custGeom>
            <a:avLst/>
            <a:gdLst/>
            <a:ahLst/>
            <a:cxnLst>
              <a:cxn ang="0">
                <a:pos x="0" y="254"/>
              </a:cxn>
              <a:cxn ang="0">
                <a:pos x="1" y="257"/>
              </a:cxn>
              <a:cxn ang="0">
                <a:pos x="3" y="259"/>
              </a:cxn>
              <a:cxn ang="0">
                <a:pos x="6" y="261"/>
              </a:cxn>
              <a:cxn ang="0">
                <a:pos x="11" y="264"/>
              </a:cxn>
              <a:cxn ang="0">
                <a:pos x="17" y="266"/>
              </a:cxn>
              <a:cxn ang="0">
                <a:pos x="24" y="268"/>
              </a:cxn>
              <a:cxn ang="0">
                <a:pos x="32" y="269"/>
              </a:cxn>
              <a:cxn ang="0">
                <a:pos x="40" y="271"/>
              </a:cxn>
              <a:cxn ang="0">
                <a:pos x="50" y="272"/>
              </a:cxn>
              <a:cxn ang="0">
                <a:pos x="60" y="273"/>
              </a:cxn>
              <a:cxn ang="0">
                <a:pos x="70" y="273"/>
              </a:cxn>
              <a:cxn ang="0">
                <a:pos x="81" y="273"/>
              </a:cxn>
              <a:cxn ang="0">
                <a:pos x="92" y="273"/>
              </a:cxn>
              <a:cxn ang="0">
                <a:pos x="102" y="273"/>
              </a:cxn>
              <a:cxn ang="0">
                <a:pos x="112" y="272"/>
              </a:cxn>
              <a:cxn ang="0">
                <a:pos x="122" y="271"/>
              </a:cxn>
              <a:cxn ang="0">
                <a:pos x="130" y="269"/>
              </a:cxn>
              <a:cxn ang="0">
                <a:pos x="138" y="268"/>
              </a:cxn>
              <a:cxn ang="0">
                <a:pos x="145" y="266"/>
              </a:cxn>
              <a:cxn ang="0">
                <a:pos x="151" y="264"/>
              </a:cxn>
              <a:cxn ang="0">
                <a:pos x="156" y="261"/>
              </a:cxn>
              <a:cxn ang="0">
                <a:pos x="159" y="259"/>
              </a:cxn>
              <a:cxn ang="0">
                <a:pos x="161" y="257"/>
              </a:cxn>
              <a:cxn ang="0">
                <a:pos x="162" y="254"/>
              </a:cxn>
              <a:cxn ang="0">
                <a:pos x="162" y="18"/>
              </a:cxn>
              <a:cxn ang="0">
                <a:pos x="161" y="15"/>
              </a:cxn>
              <a:cxn ang="0">
                <a:pos x="158" y="13"/>
              </a:cxn>
              <a:cxn ang="0">
                <a:pos x="154" y="10"/>
              </a:cxn>
              <a:cxn ang="0">
                <a:pos x="148" y="8"/>
              </a:cxn>
              <a:cxn ang="0">
                <a:pos x="142" y="6"/>
              </a:cxn>
              <a:cxn ang="0">
                <a:pos x="135" y="4"/>
              </a:cxn>
              <a:cxn ang="0">
                <a:pos x="126" y="3"/>
              </a:cxn>
              <a:cxn ang="0">
                <a:pos x="117" y="2"/>
              </a:cxn>
              <a:cxn ang="0">
                <a:pos x="107" y="1"/>
              </a:cxn>
              <a:cxn ang="0">
                <a:pos x="97" y="0"/>
              </a:cxn>
              <a:cxn ang="0">
                <a:pos x="86" y="0"/>
              </a:cxn>
              <a:cxn ang="0">
                <a:pos x="76" y="0"/>
              </a:cxn>
              <a:cxn ang="0">
                <a:pos x="65" y="0"/>
              </a:cxn>
              <a:cxn ang="0">
                <a:pos x="55" y="1"/>
              </a:cxn>
              <a:cxn ang="0">
                <a:pos x="45" y="2"/>
              </a:cxn>
              <a:cxn ang="0">
                <a:pos x="36" y="3"/>
              </a:cxn>
              <a:cxn ang="0">
                <a:pos x="27" y="4"/>
              </a:cxn>
              <a:cxn ang="0">
                <a:pos x="20" y="6"/>
              </a:cxn>
              <a:cxn ang="0">
                <a:pos x="14" y="8"/>
              </a:cxn>
              <a:cxn ang="0">
                <a:pos x="8" y="10"/>
              </a:cxn>
              <a:cxn ang="0">
                <a:pos x="4" y="13"/>
              </a:cxn>
              <a:cxn ang="0">
                <a:pos x="1" y="15"/>
              </a:cxn>
              <a:cxn ang="0">
                <a:pos x="0" y="18"/>
              </a:cxn>
            </a:cxnLst>
            <a:rect l="0" t="0" r="r" b="b"/>
            <a:pathLst>
              <a:path w="163" h="274">
                <a:moveTo>
                  <a:pt x="0" y="19"/>
                </a:moveTo>
                <a:lnTo>
                  <a:pt x="0" y="254"/>
                </a:lnTo>
                <a:lnTo>
                  <a:pt x="0" y="255"/>
                </a:lnTo>
                <a:lnTo>
                  <a:pt x="1" y="257"/>
                </a:lnTo>
                <a:lnTo>
                  <a:pt x="1" y="258"/>
                </a:lnTo>
                <a:lnTo>
                  <a:pt x="3" y="259"/>
                </a:lnTo>
                <a:lnTo>
                  <a:pt x="4" y="260"/>
                </a:lnTo>
                <a:lnTo>
                  <a:pt x="6" y="261"/>
                </a:lnTo>
                <a:lnTo>
                  <a:pt x="8" y="263"/>
                </a:lnTo>
                <a:lnTo>
                  <a:pt x="11" y="264"/>
                </a:lnTo>
                <a:lnTo>
                  <a:pt x="14" y="265"/>
                </a:lnTo>
                <a:lnTo>
                  <a:pt x="17" y="266"/>
                </a:lnTo>
                <a:lnTo>
                  <a:pt x="20" y="267"/>
                </a:lnTo>
                <a:lnTo>
                  <a:pt x="24" y="268"/>
                </a:lnTo>
                <a:lnTo>
                  <a:pt x="27" y="268"/>
                </a:lnTo>
                <a:lnTo>
                  <a:pt x="32" y="269"/>
                </a:lnTo>
                <a:lnTo>
                  <a:pt x="36" y="270"/>
                </a:lnTo>
                <a:lnTo>
                  <a:pt x="40" y="271"/>
                </a:lnTo>
                <a:lnTo>
                  <a:pt x="45" y="271"/>
                </a:lnTo>
                <a:lnTo>
                  <a:pt x="50" y="272"/>
                </a:lnTo>
                <a:lnTo>
                  <a:pt x="55" y="272"/>
                </a:lnTo>
                <a:lnTo>
                  <a:pt x="60" y="273"/>
                </a:lnTo>
                <a:lnTo>
                  <a:pt x="65" y="273"/>
                </a:lnTo>
                <a:lnTo>
                  <a:pt x="70" y="273"/>
                </a:lnTo>
                <a:lnTo>
                  <a:pt x="76" y="273"/>
                </a:lnTo>
                <a:lnTo>
                  <a:pt x="81" y="273"/>
                </a:lnTo>
                <a:lnTo>
                  <a:pt x="86" y="273"/>
                </a:lnTo>
                <a:lnTo>
                  <a:pt x="92" y="273"/>
                </a:lnTo>
                <a:lnTo>
                  <a:pt x="97" y="273"/>
                </a:lnTo>
                <a:lnTo>
                  <a:pt x="102" y="273"/>
                </a:lnTo>
                <a:lnTo>
                  <a:pt x="107" y="272"/>
                </a:lnTo>
                <a:lnTo>
                  <a:pt x="112" y="272"/>
                </a:lnTo>
                <a:lnTo>
                  <a:pt x="117" y="271"/>
                </a:lnTo>
                <a:lnTo>
                  <a:pt x="122" y="271"/>
                </a:lnTo>
                <a:lnTo>
                  <a:pt x="126" y="270"/>
                </a:lnTo>
                <a:lnTo>
                  <a:pt x="130" y="269"/>
                </a:lnTo>
                <a:lnTo>
                  <a:pt x="135" y="268"/>
                </a:lnTo>
                <a:lnTo>
                  <a:pt x="138" y="268"/>
                </a:lnTo>
                <a:lnTo>
                  <a:pt x="142" y="267"/>
                </a:lnTo>
                <a:lnTo>
                  <a:pt x="145" y="266"/>
                </a:lnTo>
                <a:lnTo>
                  <a:pt x="148" y="265"/>
                </a:lnTo>
                <a:lnTo>
                  <a:pt x="151" y="264"/>
                </a:lnTo>
                <a:lnTo>
                  <a:pt x="154" y="263"/>
                </a:lnTo>
                <a:lnTo>
                  <a:pt x="156" y="261"/>
                </a:lnTo>
                <a:lnTo>
                  <a:pt x="158" y="260"/>
                </a:lnTo>
                <a:lnTo>
                  <a:pt x="159" y="259"/>
                </a:lnTo>
                <a:lnTo>
                  <a:pt x="161" y="258"/>
                </a:lnTo>
                <a:lnTo>
                  <a:pt x="161" y="257"/>
                </a:lnTo>
                <a:lnTo>
                  <a:pt x="162" y="255"/>
                </a:lnTo>
                <a:lnTo>
                  <a:pt x="162" y="254"/>
                </a:lnTo>
                <a:lnTo>
                  <a:pt x="162" y="19"/>
                </a:lnTo>
                <a:lnTo>
                  <a:pt x="162" y="18"/>
                </a:lnTo>
                <a:lnTo>
                  <a:pt x="161" y="16"/>
                </a:lnTo>
                <a:lnTo>
                  <a:pt x="161" y="15"/>
                </a:lnTo>
                <a:lnTo>
                  <a:pt x="159" y="14"/>
                </a:lnTo>
                <a:lnTo>
                  <a:pt x="158" y="13"/>
                </a:lnTo>
                <a:lnTo>
                  <a:pt x="156" y="12"/>
                </a:lnTo>
                <a:lnTo>
                  <a:pt x="154" y="10"/>
                </a:lnTo>
                <a:lnTo>
                  <a:pt x="151" y="9"/>
                </a:lnTo>
                <a:lnTo>
                  <a:pt x="148" y="8"/>
                </a:lnTo>
                <a:lnTo>
                  <a:pt x="145" y="7"/>
                </a:lnTo>
                <a:lnTo>
                  <a:pt x="142" y="6"/>
                </a:lnTo>
                <a:lnTo>
                  <a:pt x="138" y="5"/>
                </a:lnTo>
                <a:lnTo>
                  <a:pt x="135" y="4"/>
                </a:lnTo>
                <a:lnTo>
                  <a:pt x="130" y="4"/>
                </a:lnTo>
                <a:lnTo>
                  <a:pt x="126" y="3"/>
                </a:lnTo>
                <a:lnTo>
                  <a:pt x="122" y="2"/>
                </a:lnTo>
                <a:lnTo>
                  <a:pt x="117" y="2"/>
                </a:lnTo>
                <a:lnTo>
                  <a:pt x="112" y="1"/>
                </a:lnTo>
                <a:lnTo>
                  <a:pt x="107" y="1"/>
                </a:lnTo>
                <a:lnTo>
                  <a:pt x="102" y="0"/>
                </a:lnTo>
                <a:lnTo>
                  <a:pt x="97" y="0"/>
                </a:lnTo>
                <a:lnTo>
                  <a:pt x="92" y="0"/>
                </a:lnTo>
                <a:lnTo>
                  <a:pt x="86" y="0"/>
                </a:lnTo>
                <a:lnTo>
                  <a:pt x="81" y="0"/>
                </a:lnTo>
                <a:lnTo>
                  <a:pt x="76" y="0"/>
                </a:lnTo>
                <a:lnTo>
                  <a:pt x="70" y="0"/>
                </a:lnTo>
                <a:lnTo>
                  <a:pt x="65" y="0"/>
                </a:lnTo>
                <a:lnTo>
                  <a:pt x="60" y="0"/>
                </a:lnTo>
                <a:lnTo>
                  <a:pt x="55" y="1"/>
                </a:lnTo>
                <a:lnTo>
                  <a:pt x="50" y="1"/>
                </a:lnTo>
                <a:lnTo>
                  <a:pt x="45" y="2"/>
                </a:lnTo>
                <a:lnTo>
                  <a:pt x="40" y="2"/>
                </a:lnTo>
                <a:lnTo>
                  <a:pt x="36" y="3"/>
                </a:lnTo>
                <a:lnTo>
                  <a:pt x="32" y="4"/>
                </a:lnTo>
                <a:lnTo>
                  <a:pt x="27" y="4"/>
                </a:lnTo>
                <a:lnTo>
                  <a:pt x="24" y="5"/>
                </a:lnTo>
                <a:lnTo>
                  <a:pt x="20" y="6"/>
                </a:lnTo>
                <a:lnTo>
                  <a:pt x="17" y="7"/>
                </a:lnTo>
                <a:lnTo>
                  <a:pt x="14" y="8"/>
                </a:lnTo>
                <a:lnTo>
                  <a:pt x="11" y="9"/>
                </a:lnTo>
                <a:lnTo>
                  <a:pt x="8" y="10"/>
                </a:lnTo>
                <a:lnTo>
                  <a:pt x="6" y="12"/>
                </a:lnTo>
                <a:lnTo>
                  <a:pt x="4" y="13"/>
                </a:lnTo>
                <a:lnTo>
                  <a:pt x="3" y="14"/>
                </a:lnTo>
                <a:lnTo>
                  <a:pt x="1" y="15"/>
                </a:lnTo>
                <a:lnTo>
                  <a:pt x="1" y="16"/>
                </a:lnTo>
                <a:lnTo>
                  <a:pt x="0" y="18"/>
                </a:lnTo>
                <a:lnTo>
                  <a:pt x="0" y="19"/>
                </a:lnTo>
              </a:path>
            </a:pathLst>
          </a:custGeom>
          <a:gradFill rotWithShape="0">
            <a:gsLst>
              <a:gs pos="0">
                <a:srgbClr val="B3B900">
                  <a:gamma/>
                  <a:shade val="29804"/>
                  <a:invGamma/>
                </a:srgbClr>
              </a:gs>
              <a:gs pos="50000">
                <a:srgbClr val="B3B900"/>
              </a:gs>
              <a:gs pos="100000">
                <a:srgbClr val="B3B900">
                  <a:gamma/>
                  <a:shade val="29804"/>
                  <a:invGamma/>
                </a:srgbClr>
              </a:gs>
            </a:gsLst>
            <a:lin ang="0" scaled="1"/>
          </a:gra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44" name="Freeform 36"/>
          <p:cNvSpPr>
            <a:spLocks/>
          </p:cNvSpPr>
          <p:nvPr/>
        </p:nvSpPr>
        <p:spPr bwMode="auto">
          <a:xfrm>
            <a:off x="1733550" y="4413250"/>
            <a:ext cx="258763" cy="31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"/>
              </a:cxn>
              <a:cxn ang="0">
                <a:pos x="1" y="2"/>
              </a:cxn>
              <a:cxn ang="0">
                <a:pos x="1" y="4"/>
              </a:cxn>
              <a:cxn ang="0">
                <a:pos x="3" y="5"/>
              </a:cxn>
              <a:cxn ang="0">
                <a:pos x="4" y="6"/>
              </a:cxn>
              <a:cxn ang="0">
                <a:pos x="6" y="7"/>
              </a:cxn>
              <a:cxn ang="0">
                <a:pos x="8" y="8"/>
              </a:cxn>
              <a:cxn ang="0">
                <a:pos x="11" y="9"/>
              </a:cxn>
              <a:cxn ang="0">
                <a:pos x="14" y="10"/>
              </a:cxn>
              <a:cxn ang="0">
                <a:pos x="17" y="11"/>
              </a:cxn>
              <a:cxn ang="0">
                <a:pos x="20" y="12"/>
              </a:cxn>
              <a:cxn ang="0">
                <a:pos x="24" y="13"/>
              </a:cxn>
              <a:cxn ang="0">
                <a:pos x="27" y="14"/>
              </a:cxn>
              <a:cxn ang="0">
                <a:pos x="32" y="15"/>
              </a:cxn>
              <a:cxn ang="0">
                <a:pos x="36" y="16"/>
              </a:cxn>
              <a:cxn ang="0">
                <a:pos x="40" y="16"/>
              </a:cxn>
              <a:cxn ang="0">
                <a:pos x="45" y="17"/>
              </a:cxn>
              <a:cxn ang="0">
                <a:pos x="50" y="17"/>
              </a:cxn>
              <a:cxn ang="0">
                <a:pos x="55" y="18"/>
              </a:cxn>
              <a:cxn ang="0">
                <a:pos x="60" y="18"/>
              </a:cxn>
              <a:cxn ang="0">
                <a:pos x="65" y="18"/>
              </a:cxn>
              <a:cxn ang="0">
                <a:pos x="70" y="19"/>
              </a:cxn>
              <a:cxn ang="0">
                <a:pos x="76" y="19"/>
              </a:cxn>
              <a:cxn ang="0">
                <a:pos x="81" y="19"/>
              </a:cxn>
              <a:cxn ang="0">
                <a:pos x="86" y="19"/>
              </a:cxn>
              <a:cxn ang="0">
                <a:pos x="92" y="19"/>
              </a:cxn>
              <a:cxn ang="0">
                <a:pos x="97" y="18"/>
              </a:cxn>
              <a:cxn ang="0">
                <a:pos x="102" y="18"/>
              </a:cxn>
              <a:cxn ang="0">
                <a:pos x="107" y="18"/>
              </a:cxn>
              <a:cxn ang="0">
                <a:pos x="112" y="17"/>
              </a:cxn>
              <a:cxn ang="0">
                <a:pos x="117" y="17"/>
              </a:cxn>
              <a:cxn ang="0">
                <a:pos x="122" y="16"/>
              </a:cxn>
              <a:cxn ang="0">
                <a:pos x="126" y="16"/>
              </a:cxn>
              <a:cxn ang="0">
                <a:pos x="130" y="15"/>
              </a:cxn>
              <a:cxn ang="0">
                <a:pos x="135" y="14"/>
              </a:cxn>
              <a:cxn ang="0">
                <a:pos x="138" y="13"/>
              </a:cxn>
              <a:cxn ang="0">
                <a:pos x="142" y="12"/>
              </a:cxn>
              <a:cxn ang="0">
                <a:pos x="145" y="11"/>
              </a:cxn>
              <a:cxn ang="0">
                <a:pos x="148" y="10"/>
              </a:cxn>
              <a:cxn ang="0">
                <a:pos x="151" y="9"/>
              </a:cxn>
              <a:cxn ang="0">
                <a:pos x="154" y="8"/>
              </a:cxn>
              <a:cxn ang="0">
                <a:pos x="156" y="7"/>
              </a:cxn>
              <a:cxn ang="0">
                <a:pos x="158" y="6"/>
              </a:cxn>
              <a:cxn ang="0">
                <a:pos x="159" y="5"/>
              </a:cxn>
              <a:cxn ang="0">
                <a:pos x="161" y="4"/>
              </a:cxn>
              <a:cxn ang="0">
                <a:pos x="161" y="2"/>
              </a:cxn>
              <a:cxn ang="0">
                <a:pos x="162" y="1"/>
              </a:cxn>
              <a:cxn ang="0">
                <a:pos x="162" y="0"/>
              </a:cxn>
            </a:cxnLst>
            <a:rect l="0" t="0" r="r" b="b"/>
            <a:pathLst>
              <a:path w="163" h="20">
                <a:moveTo>
                  <a:pt x="0" y="0"/>
                </a:moveTo>
                <a:lnTo>
                  <a:pt x="0" y="1"/>
                </a:lnTo>
                <a:lnTo>
                  <a:pt x="1" y="2"/>
                </a:lnTo>
                <a:lnTo>
                  <a:pt x="1" y="4"/>
                </a:lnTo>
                <a:lnTo>
                  <a:pt x="3" y="5"/>
                </a:lnTo>
                <a:lnTo>
                  <a:pt x="4" y="6"/>
                </a:lnTo>
                <a:lnTo>
                  <a:pt x="6" y="7"/>
                </a:lnTo>
                <a:lnTo>
                  <a:pt x="8" y="8"/>
                </a:lnTo>
                <a:lnTo>
                  <a:pt x="11" y="9"/>
                </a:lnTo>
                <a:lnTo>
                  <a:pt x="14" y="10"/>
                </a:lnTo>
                <a:lnTo>
                  <a:pt x="17" y="11"/>
                </a:lnTo>
                <a:lnTo>
                  <a:pt x="20" y="12"/>
                </a:lnTo>
                <a:lnTo>
                  <a:pt x="24" y="13"/>
                </a:lnTo>
                <a:lnTo>
                  <a:pt x="27" y="14"/>
                </a:lnTo>
                <a:lnTo>
                  <a:pt x="32" y="15"/>
                </a:lnTo>
                <a:lnTo>
                  <a:pt x="36" y="16"/>
                </a:lnTo>
                <a:lnTo>
                  <a:pt x="40" y="16"/>
                </a:lnTo>
                <a:lnTo>
                  <a:pt x="45" y="17"/>
                </a:lnTo>
                <a:lnTo>
                  <a:pt x="50" y="17"/>
                </a:lnTo>
                <a:lnTo>
                  <a:pt x="55" y="18"/>
                </a:lnTo>
                <a:lnTo>
                  <a:pt x="60" y="18"/>
                </a:lnTo>
                <a:lnTo>
                  <a:pt x="65" y="18"/>
                </a:lnTo>
                <a:lnTo>
                  <a:pt x="70" y="19"/>
                </a:lnTo>
                <a:lnTo>
                  <a:pt x="76" y="19"/>
                </a:lnTo>
                <a:lnTo>
                  <a:pt x="81" y="19"/>
                </a:lnTo>
                <a:lnTo>
                  <a:pt x="86" y="19"/>
                </a:lnTo>
                <a:lnTo>
                  <a:pt x="92" y="19"/>
                </a:lnTo>
                <a:lnTo>
                  <a:pt x="97" y="18"/>
                </a:lnTo>
                <a:lnTo>
                  <a:pt x="102" y="18"/>
                </a:lnTo>
                <a:lnTo>
                  <a:pt x="107" y="18"/>
                </a:lnTo>
                <a:lnTo>
                  <a:pt x="112" y="17"/>
                </a:lnTo>
                <a:lnTo>
                  <a:pt x="117" y="17"/>
                </a:lnTo>
                <a:lnTo>
                  <a:pt x="122" y="16"/>
                </a:lnTo>
                <a:lnTo>
                  <a:pt x="126" y="16"/>
                </a:lnTo>
                <a:lnTo>
                  <a:pt x="130" y="15"/>
                </a:lnTo>
                <a:lnTo>
                  <a:pt x="135" y="14"/>
                </a:lnTo>
                <a:lnTo>
                  <a:pt x="138" y="13"/>
                </a:lnTo>
                <a:lnTo>
                  <a:pt x="142" y="12"/>
                </a:lnTo>
                <a:lnTo>
                  <a:pt x="145" y="11"/>
                </a:lnTo>
                <a:lnTo>
                  <a:pt x="148" y="10"/>
                </a:lnTo>
                <a:lnTo>
                  <a:pt x="151" y="9"/>
                </a:lnTo>
                <a:lnTo>
                  <a:pt x="154" y="8"/>
                </a:lnTo>
                <a:lnTo>
                  <a:pt x="156" y="7"/>
                </a:lnTo>
                <a:lnTo>
                  <a:pt x="158" y="6"/>
                </a:lnTo>
                <a:lnTo>
                  <a:pt x="159" y="5"/>
                </a:lnTo>
                <a:lnTo>
                  <a:pt x="161" y="4"/>
                </a:lnTo>
                <a:lnTo>
                  <a:pt x="161" y="2"/>
                </a:lnTo>
                <a:lnTo>
                  <a:pt x="162" y="1"/>
                </a:lnTo>
                <a:lnTo>
                  <a:pt x="162" y="0"/>
                </a:lnTo>
              </a:path>
            </a:pathLst>
          </a:custGeom>
          <a:gradFill rotWithShape="0">
            <a:gsLst>
              <a:gs pos="0">
                <a:srgbClr val="B3B900">
                  <a:gamma/>
                  <a:shade val="29804"/>
                  <a:invGamma/>
                </a:srgbClr>
              </a:gs>
              <a:gs pos="50000">
                <a:srgbClr val="B3B900"/>
              </a:gs>
              <a:gs pos="100000">
                <a:srgbClr val="B3B900">
                  <a:gamma/>
                  <a:shade val="29804"/>
                  <a:invGamma/>
                </a:srgbClr>
              </a:gs>
            </a:gsLst>
            <a:lin ang="0" scaled="1"/>
          </a:gra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45" name="Freeform 37"/>
          <p:cNvSpPr>
            <a:spLocks/>
          </p:cNvSpPr>
          <p:nvPr/>
        </p:nvSpPr>
        <p:spPr bwMode="auto">
          <a:xfrm>
            <a:off x="2111375" y="4381500"/>
            <a:ext cx="258763" cy="434975"/>
          </a:xfrm>
          <a:custGeom>
            <a:avLst/>
            <a:gdLst/>
            <a:ahLst/>
            <a:cxnLst>
              <a:cxn ang="0">
                <a:pos x="0" y="254"/>
              </a:cxn>
              <a:cxn ang="0">
                <a:pos x="1" y="257"/>
              </a:cxn>
              <a:cxn ang="0">
                <a:pos x="3" y="259"/>
              </a:cxn>
              <a:cxn ang="0">
                <a:pos x="6" y="261"/>
              </a:cxn>
              <a:cxn ang="0">
                <a:pos x="11" y="264"/>
              </a:cxn>
              <a:cxn ang="0">
                <a:pos x="17" y="266"/>
              </a:cxn>
              <a:cxn ang="0">
                <a:pos x="24" y="268"/>
              </a:cxn>
              <a:cxn ang="0">
                <a:pos x="32" y="269"/>
              </a:cxn>
              <a:cxn ang="0">
                <a:pos x="40" y="271"/>
              </a:cxn>
              <a:cxn ang="0">
                <a:pos x="50" y="272"/>
              </a:cxn>
              <a:cxn ang="0">
                <a:pos x="60" y="273"/>
              </a:cxn>
              <a:cxn ang="0">
                <a:pos x="70" y="273"/>
              </a:cxn>
              <a:cxn ang="0">
                <a:pos x="81" y="273"/>
              </a:cxn>
              <a:cxn ang="0">
                <a:pos x="92" y="273"/>
              </a:cxn>
              <a:cxn ang="0">
                <a:pos x="102" y="273"/>
              </a:cxn>
              <a:cxn ang="0">
                <a:pos x="112" y="272"/>
              </a:cxn>
              <a:cxn ang="0">
                <a:pos x="122" y="271"/>
              </a:cxn>
              <a:cxn ang="0">
                <a:pos x="130" y="269"/>
              </a:cxn>
              <a:cxn ang="0">
                <a:pos x="138" y="268"/>
              </a:cxn>
              <a:cxn ang="0">
                <a:pos x="145" y="266"/>
              </a:cxn>
              <a:cxn ang="0">
                <a:pos x="151" y="264"/>
              </a:cxn>
              <a:cxn ang="0">
                <a:pos x="156" y="261"/>
              </a:cxn>
              <a:cxn ang="0">
                <a:pos x="159" y="259"/>
              </a:cxn>
              <a:cxn ang="0">
                <a:pos x="161" y="257"/>
              </a:cxn>
              <a:cxn ang="0">
                <a:pos x="162" y="254"/>
              </a:cxn>
              <a:cxn ang="0">
                <a:pos x="162" y="18"/>
              </a:cxn>
              <a:cxn ang="0">
                <a:pos x="161" y="15"/>
              </a:cxn>
              <a:cxn ang="0">
                <a:pos x="158" y="13"/>
              </a:cxn>
              <a:cxn ang="0">
                <a:pos x="154" y="10"/>
              </a:cxn>
              <a:cxn ang="0">
                <a:pos x="148" y="8"/>
              </a:cxn>
              <a:cxn ang="0">
                <a:pos x="142" y="6"/>
              </a:cxn>
              <a:cxn ang="0">
                <a:pos x="135" y="4"/>
              </a:cxn>
              <a:cxn ang="0">
                <a:pos x="126" y="3"/>
              </a:cxn>
              <a:cxn ang="0">
                <a:pos x="117" y="2"/>
              </a:cxn>
              <a:cxn ang="0">
                <a:pos x="107" y="1"/>
              </a:cxn>
              <a:cxn ang="0">
                <a:pos x="97" y="0"/>
              </a:cxn>
              <a:cxn ang="0">
                <a:pos x="86" y="0"/>
              </a:cxn>
              <a:cxn ang="0">
                <a:pos x="76" y="0"/>
              </a:cxn>
              <a:cxn ang="0">
                <a:pos x="65" y="0"/>
              </a:cxn>
              <a:cxn ang="0">
                <a:pos x="55" y="1"/>
              </a:cxn>
              <a:cxn ang="0">
                <a:pos x="45" y="2"/>
              </a:cxn>
              <a:cxn ang="0">
                <a:pos x="36" y="3"/>
              </a:cxn>
              <a:cxn ang="0">
                <a:pos x="27" y="4"/>
              </a:cxn>
              <a:cxn ang="0">
                <a:pos x="20" y="6"/>
              </a:cxn>
              <a:cxn ang="0">
                <a:pos x="14" y="8"/>
              </a:cxn>
              <a:cxn ang="0">
                <a:pos x="8" y="10"/>
              </a:cxn>
              <a:cxn ang="0">
                <a:pos x="4" y="13"/>
              </a:cxn>
              <a:cxn ang="0">
                <a:pos x="1" y="15"/>
              </a:cxn>
              <a:cxn ang="0">
                <a:pos x="0" y="18"/>
              </a:cxn>
            </a:cxnLst>
            <a:rect l="0" t="0" r="r" b="b"/>
            <a:pathLst>
              <a:path w="163" h="274">
                <a:moveTo>
                  <a:pt x="0" y="19"/>
                </a:moveTo>
                <a:lnTo>
                  <a:pt x="0" y="254"/>
                </a:lnTo>
                <a:lnTo>
                  <a:pt x="0" y="255"/>
                </a:lnTo>
                <a:lnTo>
                  <a:pt x="1" y="257"/>
                </a:lnTo>
                <a:lnTo>
                  <a:pt x="1" y="258"/>
                </a:lnTo>
                <a:lnTo>
                  <a:pt x="3" y="259"/>
                </a:lnTo>
                <a:lnTo>
                  <a:pt x="4" y="260"/>
                </a:lnTo>
                <a:lnTo>
                  <a:pt x="6" y="261"/>
                </a:lnTo>
                <a:lnTo>
                  <a:pt x="8" y="263"/>
                </a:lnTo>
                <a:lnTo>
                  <a:pt x="11" y="264"/>
                </a:lnTo>
                <a:lnTo>
                  <a:pt x="14" y="265"/>
                </a:lnTo>
                <a:lnTo>
                  <a:pt x="17" y="266"/>
                </a:lnTo>
                <a:lnTo>
                  <a:pt x="20" y="267"/>
                </a:lnTo>
                <a:lnTo>
                  <a:pt x="24" y="268"/>
                </a:lnTo>
                <a:lnTo>
                  <a:pt x="27" y="268"/>
                </a:lnTo>
                <a:lnTo>
                  <a:pt x="32" y="269"/>
                </a:lnTo>
                <a:lnTo>
                  <a:pt x="36" y="270"/>
                </a:lnTo>
                <a:lnTo>
                  <a:pt x="40" y="271"/>
                </a:lnTo>
                <a:lnTo>
                  <a:pt x="45" y="271"/>
                </a:lnTo>
                <a:lnTo>
                  <a:pt x="50" y="272"/>
                </a:lnTo>
                <a:lnTo>
                  <a:pt x="55" y="272"/>
                </a:lnTo>
                <a:lnTo>
                  <a:pt x="60" y="273"/>
                </a:lnTo>
                <a:lnTo>
                  <a:pt x="65" y="273"/>
                </a:lnTo>
                <a:lnTo>
                  <a:pt x="70" y="273"/>
                </a:lnTo>
                <a:lnTo>
                  <a:pt x="76" y="273"/>
                </a:lnTo>
                <a:lnTo>
                  <a:pt x="81" y="273"/>
                </a:lnTo>
                <a:lnTo>
                  <a:pt x="86" y="273"/>
                </a:lnTo>
                <a:lnTo>
                  <a:pt x="92" y="273"/>
                </a:lnTo>
                <a:lnTo>
                  <a:pt x="97" y="273"/>
                </a:lnTo>
                <a:lnTo>
                  <a:pt x="102" y="273"/>
                </a:lnTo>
                <a:lnTo>
                  <a:pt x="107" y="272"/>
                </a:lnTo>
                <a:lnTo>
                  <a:pt x="112" y="272"/>
                </a:lnTo>
                <a:lnTo>
                  <a:pt x="117" y="271"/>
                </a:lnTo>
                <a:lnTo>
                  <a:pt x="122" y="271"/>
                </a:lnTo>
                <a:lnTo>
                  <a:pt x="126" y="270"/>
                </a:lnTo>
                <a:lnTo>
                  <a:pt x="130" y="269"/>
                </a:lnTo>
                <a:lnTo>
                  <a:pt x="135" y="268"/>
                </a:lnTo>
                <a:lnTo>
                  <a:pt x="138" y="268"/>
                </a:lnTo>
                <a:lnTo>
                  <a:pt x="142" y="267"/>
                </a:lnTo>
                <a:lnTo>
                  <a:pt x="145" y="266"/>
                </a:lnTo>
                <a:lnTo>
                  <a:pt x="148" y="265"/>
                </a:lnTo>
                <a:lnTo>
                  <a:pt x="151" y="264"/>
                </a:lnTo>
                <a:lnTo>
                  <a:pt x="154" y="263"/>
                </a:lnTo>
                <a:lnTo>
                  <a:pt x="156" y="261"/>
                </a:lnTo>
                <a:lnTo>
                  <a:pt x="158" y="260"/>
                </a:lnTo>
                <a:lnTo>
                  <a:pt x="159" y="259"/>
                </a:lnTo>
                <a:lnTo>
                  <a:pt x="161" y="258"/>
                </a:lnTo>
                <a:lnTo>
                  <a:pt x="161" y="257"/>
                </a:lnTo>
                <a:lnTo>
                  <a:pt x="162" y="255"/>
                </a:lnTo>
                <a:lnTo>
                  <a:pt x="162" y="254"/>
                </a:lnTo>
                <a:lnTo>
                  <a:pt x="162" y="19"/>
                </a:lnTo>
                <a:lnTo>
                  <a:pt x="162" y="18"/>
                </a:lnTo>
                <a:lnTo>
                  <a:pt x="161" y="16"/>
                </a:lnTo>
                <a:lnTo>
                  <a:pt x="161" y="15"/>
                </a:lnTo>
                <a:lnTo>
                  <a:pt x="159" y="14"/>
                </a:lnTo>
                <a:lnTo>
                  <a:pt x="158" y="13"/>
                </a:lnTo>
                <a:lnTo>
                  <a:pt x="156" y="12"/>
                </a:lnTo>
                <a:lnTo>
                  <a:pt x="154" y="10"/>
                </a:lnTo>
                <a:lnTo>
                  <a:pt x="151" y="9"/>
                </a:lnTo>
                <a:lnTo>
                  <a:pt x="148" y="8"/>
                </a:lnTo>
                <a:lnTo>
                  <a:pt x="145" y="7"/>
                </a:lnTo>
                <a:lnTo>
                  <a:pt x="142" y="6"/>
                </a:lnTo>
                <a:lnTo>
                  <a:pt x="138" y="5"/>
                </a:lnTo>
                <a:lnTo>
                  <a:pt x="135" y="4"/>
                </a:lnTo>
                <a:lnTo>
                  <a:pt x="130" y="4"/>
                </a:lnTo>
                <a:lnTo>
                  <a:pt x="126" y="3"/>
                </a:lnTo>
                <a:lnTo>
                  <a:pt x="122" y="2"/>
                </a:lnTo>
                <a:lnTo>
                  <a:pt x="117" y="2"/>
                </a:lnTo>
                <a:lnTo>
                  <a:pt x="112" y="1"/>
                </a:lnTo>
                <a:lnTo>
                  <a:pt x="107" y="1"/>
                </a:lnTo>
                <a:lnTo>
                  <a:pt x="102" y="0"/>
                </a:lnTo>
                <a:lnTo>
                  <a:pt x="97" y="0"/>
                </a:lnTo>
                <a:lnTo>
                  <a:pt x="92" y="0"/>
                </a:lnTo>
                <a:lnTo>
                  <a:pt x="86" y="0"/>
                </a:lnTo>
                <a:lnTo>
                  <a:pt x="81" y="0"/>
                </a:lnTo>
                <a:lnTo>
                  <a:pt x="76" y="0"/>
                </a:lnTo>
                <a:lnTo>
                  <a:pt x="70" y="0"/>
                </a:lnTo>
                <a:lnTo>
                  <a:pt x="65" y="0"/>
                </a:lnTo>
                <a:lnTo>
                  <a:pt x="60" y="0"/>
                </a:lnTo>
                <a:lnTo>
                  <a:pt x="55" y="1"/>
                </a:lnTo>
                <a:lnTo>
                  <a:pt x="50" y="1"/>
                </a:lnTo>
                <a:lnTo>
                  <a:pt x="45" y="2"/>
                </a:lnTo>
                <a:lnTo>
                  <a:pt x="40" y="2"/>
                </a:lnTo>
                <a:lnTo>
                  <a:pt x="36" y="3"/>
                </a:lnTo>
                <a:lnTo>
                  <a:pt x="32" y="4"/>
                </a:lnTo>
                <a:lnTo>
                  <a:pt x="27" y="4"/>
                </a:lnTo>
                <a:lnTo>
                  <a:pt x="24" y="5"/>
                </a:lnTo>
                <a:lnTo>
                  <a:pt x="20" y="6"/>
                </a:lnTo>
                <a:lnTo>
                  <a:pt x="17" y="7"/>
                </a:lnTo>
                <a:lnTo>
                  <a:pt x="14" y="8"/>
                </a:lnTo>
                <a:lnTo>
                  <a:pt x="11" y="9"/>
                </a:lnTo>
                <a:lnTo>
                  <a:pt x="8" y="10"/>
                </a:lnTo>
                <a:lnTo>
                  <a:pt x="6" y="12"/>
                </a:lnTo>
                <a:lnTo>
                  <a:pt x="4" y="13"/>
                </a:lnTo>
                <a:lnTo>
                  <a:pt x="3" y="14"/>
                </a:lnTo>
                <a:lnTo>
                  <a:pt x="1" y="15"/>
                </a:lnTo>
                <a:lnTo>
                  <a:pt x="1" y="16"/>
                </a:lnTo>
                <a:lnTo>
                  <a:pt x="0" y="18"/>
                </a:lnTo>
                <a:lnTo>
                  <a:pt x="0" y="19"/>
                </a:lnTo>
              </a:path>
            </a:pathLst>
          </a:custGeom>
          <a:gradFill rotWithShape="0">
            <a:gsLst>
              <a:gs pos="0">
                <a:srgbClr val="B3B900">
                  <a:gamma/>
                  <a:shade val="29804"/>
                  <a:invGamma/>
                </a:srgbClr>
              </a:gs>
              <a:gs pos="50000">
                <a:srgbClr val="B3B900"/>
              </a:gs>
              <a:gs pos="100000">
                <a:srgbClr val="B3B900">
                  <a:gamma/>
                  <a:shade val="29804"/>
                  <a:invGamma/>
                </a:srgbClr>
              </a:gs>
            </a:gsLst>
            <a:lin ang="0" scaled="1"/>
          </a:gra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46" name="Freeform 38"/>
          <p:cNvSpPr>
            <a:spLocks/>
          </p:cNvSpPr>
          <p:nvPr/>
        </p:nvSpPr>
        <p:spPr bwMode="auto">
          <a:xfrm>
            <a:off x="2108200" y="4408488"/>
            <a:ext cx="258763" cy="31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"/>
              </a:cxn>
              <a:cxn ang="0">
                <a:pos x="1" y="2"/>
              </a:cxn>
              <a:cxn ang="0">
                <a:pos x="1" y="4"/>
              </a:cxn>
              <a:cxn ang="0">
                <a:pos x="3" y="5"/>
              </a:cxn>
              <a:cxn ang="0">
                <a:pos x="4" y="6"/>
              </a:cxn>
              <a:cxn ang="0">
                <a:pos x="6" y="7"/>
              </a:cxn>
              <a:cxn ang="0">
                <a:pos x="8" y="8"/>
              </a:cxn>
              <a:cxn ang="0">
                <a:pos x="11" y="9"/>
              </a:cxn>
              <a:cxn ang="0">
                <a:pos x="14" y="10"/>
              </a:cxn>
              <a:cxn ang="0">
                <a:pos x="17" y="11"/>
              </a:cxn>
              <a:cxn ang="0">
                <a:pos x="20" y="12"/>
              </a:cxn>
              <a:cxn ang="0">
                <a:pos x="24" y="13"/>
              </a:cxn>
              <a:cxn ang="0">
                <a:pos x="27" y="14"/>
              </a:cxn>
              <a:cxn ang="0">
                <a:pos x="32" y="15"/>
              </a:cxn>
              <a:cxn ang="0">
                <a:pos x="36" y="16"/>
              </a:cxn>
              <a:cxn ang="0">
                <a:pos x="40" y="16"/>
              </a:cxn>
              <a:cxn ang="0">
                <a:pos x="45" y="17"/>
              </a:cxn>
              <a:cxn ang="0">
                <a:pos x="50" y="17"/>
              </a:cxn>
              <a:cxn ang="0">
                <a:pos x="55" y="18"/>
              </a:cxn>
              <a:cxn ang="0">
                <a:pos x="60" y="18"/>
              </a:cxn>
              <a:cxn ang="0">
                <a:pos x="65" y="18"/>
              </a:cxn>
              <a:cxn ang="0">
                <a:pos x="70" y="19"/>
              </a:cxn>
              <a:cxn ang="0">
                <a:pos x="76" y="19"/>
              </a:cxn>
              <a:cxn ang="0">
                <a:pos x="81" y="19"/>
              </a:cxn>
              <a:cxn ang="0">
                <a:pos x="86" y="19"/>
              </a:cxn>
              <a:cxn ang="0">
                <a:pos x="92" y="19"/>
              </a:cxn>
              <a:cxn ang="0">
                <a:pos x="97" y="18"/>
              </a:cxn>
              <a:cxn ang="0">
                <a:pos x="102" y="18"/>
              </a:cxn>
              <a:cxn ang="0">
                <a:pos x="107" y="18"/>
              </a:cxn>
              <a:cxn ang="0">
                <a:pos x="112" y="17"/>
              </a:cxn>
              <a:cxn ang="0">
                <a:pos x="117" y="17"/>
              </a:cxn>
              <a:cxn ang="0">
                <a:pos x="122" y="16"/>
              </a:cxn>
              <a:cxn ang="0">
                <a:pos x="126" y="16"/>
              </a:cxn>
              <a:cxn ang="0">
                <a:pos x="130" y="15"/>
              </a:cxn>
              <a:cxn ang="0">
                <a:pos x="135" y="14"/>
              </a:cxn>
              <a:cxn ang="0">
                <a:pos x="138" y="13"/>
              </a:cxn>
              <a:cxn ang="0">
                <a:pos x="142" y="12"/>
              </a:cxn>
              <a:cxn ang="0">
                <a:pos x="145" y="11"/>
              </a:cxn>
              <a:cxn ang="0">
                <a:pos x="148" y="10"/>
              </a:cxn>
              <a:cxn ang="0">
                <a:pos x="151" y="9"/>
              </a:cxn>
              <a:cxn ang="0">
                <a:pos x="154" y="8"/>
              </a:cxn>
              <a:cxn ang="0">
                <a:pos x="156" y="7"/>
              </a:cxn>
              <a:cxn ang="0">
                <a:pos x="158" y="6"/>
              </a:cxn>
              <a:cxn ang="0">
                <a:pos x="159" y="5"/>
              </a:cxn>
              <a:cxn ang="0">
                <a:pos x="161" y="4"/>
              </a:cxn>
              <a:cxn ang="0">
                <a:pos x="161" y="2"/>
              </a:cxn>
              <a:cxn ang="0">
                <a:pos x="162" y="1"/>
              </a:cxn>
              <a:cxn ang="0">
                <a:pos x="162" y="0"/>
              </a:cxn>
            </a:cxnLst>
            <a:rect l="0" t="0" r="r" b="b"/>
            <a:pathLst>
              <a:path w="163" h="20">
                <a:moveTo>
                  <a:pt x="0" y="0"/>
                </a:moveTo>
                <a:lnTo>
                  <a:pt x="0" y="1"/>
                </a:lnTo>
                <a:lnTo>
                  <a:pt x="1" y="2"/>
                </a:lnTo>
                <a:lnTo>
                  <a:pt x="1" y="4"/>
                </a:lnTo>
                <a:lnTo>
                  <a:pt x="3" y="5"/>
                </a:lnTo>
                <a:lnTo>
                  <a:pt x="4" y="6"/>
                </a:lnTo>
                <a:lnTo>
                  <a:pt x="6" y="7"/>
                </a:lnTo>
                <a:lnTo>
                  <a:pt x="8" y="8"/>
                </a:lnTo>
                <a:lnTo>
                  <a:pt x="11" y="9"/>
                </a:lnTo>
                <a:lnTo>
                  <a:pt x="14" y="10"/>
                </a:lnTo>
                <a:lnTo>
                  <a:pt x="17" y="11"/>
                </a:lnTo>
                <a:lnTo>
                  <a:pt x="20" y="12"/>
                </a:lnTo>
                <a:lnTo>
                  <a:pt x="24" y="13"/>
                </a:lnTo>
                <a:lnTo>
                  <a:pt x="27" y="14"/>
                </a:lnTo>
                <a:lnTo>
                  <a:pt x="32" y="15"/>
                </a:lnTo>
                <a:lnTo>
                  <a:pt x="36" y="16"/>
                </a:lnTo>
                <a:lnTo>
                  <a:pt x="40" y="16"/>
                </a:lnTo>
                <a:lnTo>
                  <a:pt x="45" y="17"/>
                </a:lnTo>
                <a:lnTo>
                  <a:pt x="50" y="17"/>
                </a:lnTo>
                <a:lnTo>
                  <a:pt x="55" y="18"/>
                </a:lnTo>
                <a:lnTo>
                  <a:pt x="60" y="18"/>
                </a:lnTo>
                <a:lnTo>
                  <a:pt x="65" y="18"/>
                </a:lnTo>
                <a:lnTo>
                  <a:pt x="70" y="19"/>
                </a:lnTo>
                <a:lnTo>
                  <a:pt x="76" y="19"/>
                </a:lnTo>
                <a:lnTo>
                  <a:pt x="81" y="19"/>
                </a:lnTo>
                <a:lnTo>
                  <a:pt x="86" y="19"/>
                </a:lnTo>
                <a:lnTo>
                  <a:pt x="92" y="19"/>
                </a:lnTo>
                <a:lnTo>
                  <a:pt x="97" y="18"/>
                </a:lnTo>
                <a:lnTo>
                  <a:pt x="102" y="18"/>
                </a:lnTo>
                <a:lnTo>
                  <a:pt x="107" y="18"/>
                </a:lnTo>
                <a:lnTo>
                  <a:pt x="112" y="17"/>
                </a:lnTo>
                <a:lnTo>
                  <a:pt x="117" y="17"/>
                </a:lnTo>
                <a:lnTo>
                  <a:pt x="122" y="16"/>
                </a:lnTo>
                <a:lnTo>
                  <a:pt x="126" y="16"/>
                </a:lnTo>
                <a:lnTo>
                  <a:pt x="130" y="15"/>
                </a:lnTo>
                <a:lnTo>
                  <a:pt x="135" y="14"/>
                </a:lnTo>
                <a:lnTo>
                  <a:pt x="138" y="13"/>
                </a:lnTo>
                <a:lnTo>
                  <a:pt x="142" y="12"/>
                </a:lnTo>
                <a:lnTo>
                  <a:pt x="145" y="11"/>
                </a:lnTo>
                <a:lnTo>
                  <a:pt x="148" y="10"/>
                </a:lnTo>
                <a:lnTo>
                  <a:pt x="151" y="9"/>
                </a:lnTo>
                <a:lnTo>
                  <a:pt x="154" y="8"/>
                </a:lnTo>
                <a:lnTo>
                  <a:pt x="156" y="7"/>
                </a:lnTo>
                <a:lnTo>
                  <a:pt x="158" y="6"/>
                </a:lnTo>
                <a:lnTo>
                  <a:pt x="159" y="5"/>
                </a:lnTo>
                <a:lnTo>
                  <a:pt x="161" y="4"/>
                </a:lnTo>
                <a:lnTo>
                  <a:pt x="161" y="2"/>
                </a:lnTo>
                <a:lnTo>
                  <a:pt x="162" y="1"/>
                </a:lnTo>
                <a:lnTo>
                  <a:pt x="162" y="0"/>
                </a:lnTo>
              </a:path>
            </a:pathLst>
          </a:custGeom>
          <a:gradFill rotWithShape="0">
            <a:gsLst>
              <a:gs pos="0">
                <a:srgbClr val="B3B900">
                  <a:gamma/>
                  <a:shade val="29804"/>
                  <a:invGamma/>
                </a:srgbClr>
              </a:gs>
              <a:gs pos="50000">
                <a:srgbClr val="B3B900"/>
              </a:gs>
              <a:gs pos="100000">
                <a:srgbClr val="B3B900">
                  <a:gamma/>
                  <a:shade val="29804"/>
                  <a:invGamma/>
                </a:srgbClr>
              </a:gs>
            </a:gsLst>
            <a:lin ang="0" scaled="1"/>
          </a:gra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47" name="Freeform 39"/>
          <p:cNvSpPr>
            <a:spLocks/>
          </p:cNvSpPr>
          <p:nvPr/>
        </p:nvSpPr>
        <p:spPr bwMode="auto">
          <a:xfrm>
            <a:off x="4030663" y="4303713"/>
            <a:ext cx="258762" cy="434975"/>
          </a:xfrm>
          <a:custGeom>
            <a:avLst/>
            <a:gdLst/>
            <a:ahLst/>
            <a:cxnLst>
              <a:cxn ang="0">
                <a:pos x="0" y="254"/>
              </a:cxn>
              <a:cxn ang="0">
                <a:pos x="1" y="257"/>
              </a:cxn>
              <a:cxn ang="0">
                <a:pos x="3" y="259"/>
              </a:cxn>
              <a:cxn ang="0">
                <a:pos x="6" y="261"/>
              </a:cxn>
              <a:cxn ang="0">
                <a:pos x="11" y="264"/>
              </a:cxn>
              <a:cxn ang="0">
                <a:pos x="17" y="266"/>
              </a:cxn>
              <a:cxn ang="0">
                <a:pos x="24" y="268"/>
              </a:cxn>
              <a:cxn ang="0">
                <a:pos x="32" y="269"/>
              </a:cxn>
              <a:cxn ang="0">
                <a:pos x="40" y="271"/>
              </a:cxn>
              <a:cxn ang="0">
                <a:pos x="50" y="272"/>
              </a:cxn>
              <a:cxn ang="0">
                <a:pos x="60" y="273"/>
              </a:cxn>
              <a:cxn ang="0">
                <a:pos x="70" y="273"/>
              </a:cxn>
              <a:cxn ang="0">
                <a:pos x="81" y="273"/>
              </a:cxn>
              <a:cxn ang="0">
                <a:pos x="92" y="273"/>
              </a:cxn>
              <a:cxn ang="0">
                <a:pos x="102" y="273"/>
              </a:cxn>
              <a:cxn ang="0">
                <a:pos x="112" y="272"/>
              </a:cxn>
              <a:cxn ang="0">
                <a:pos x="122" y="271"/>
              </a:cxn>
              <a:cxn ang="0">
                <a:pos x="130" y="269"/>
              </a:cxn>
              <a:cxn ang="0">
                <a:pos x="138" y="268"/>
              </a:cxn>
              <a:cxn ang="0">
                <a:pos x="145" y="266"/>
              </a:cxn>
              <a:cxn ang="0">
                <a:pos x="151" y="264"/>
              </a:cxn>
              <a:cxn ang="0">
                <a:pos x="156" y="261"/>
              </a:cxn>
              <a:cxn ang="0">
                <a:pos x="159" y="259"/>
              </a:cxn>
              <a:cxn ang="0">
                <a:pos x="161" y="257"/>
              </a:cxn>
              <a:cxn ang="0">
                <a:pos x="162" y="254"/>
              </a:cxn>
              <a:cxn ang="0">
                <a:pos x="162" y="18"/>
              </a:cxn>
              <a:cxn ang="0">
                <a:pos x="161" y="15"/>
              </a:cxn>
              <a:cxn ang="0">
                <a:pos x="158" y="13"/>
              </a:cxn>
              <a:cxn ang="0">
                <a:pos x="154" y="10"/>
              </a:cxn>
              <a:cxn ang="0">
                <a:pos x="148" y="8"/>
              </a:cxn>
              <a:cxn ang="0">
                <a:pos x="142" y="6"/>
              </a:cxn>
              <a:cxn ang="0">
                <a:pos x="135" y="4"/>
              </a:cxn>
              <a:cxn ang="0">
                <a:pos x="126" y="3"/>
              </a:cxn>
              <a:cxn ang="0">
                <a:pos x="117" y="2"/>
              </a:cxn>
              <a:cxn ang="0">
                <a:pos x="107" y="1"/>
              </a:cxn>
              <a:cxn ang="0">
                <a:pos x="97" y="0"/>
              </a:cxn>
              <a:cxn ang="0">
                <a:pos x="86" y="0"/>
              </a:cxn>
              <a:cxn ang="0">
                <a:pos x="76" y="0"/>
              </a:cxn>
              <a:cxn ang="0">
                <a:pos x="65" y="0"/>
              </a:cxn>
              <a:cxn ang="0">
                <a:pos x="55" y="1"/>
              </a:cxn>
              <a:cxn ang="0">
                <a:pos x="45" y="2"/>
              </a:cxn>
              <a:cxn ang="0">
                <a:pos x="36" y="3"/>
              </a:cxn>
              <a:cxn ang="0">
                <a:pos x="27" y="4"/>
              </a:cxn>
              <a:cxn ang="0">
                <a:pos x="20" y="6"/>
              </a:cxn>
              <a:cxn ang="0">
                <a:pos x="14" y="8"/>
              </a:cxn>
              <a:cxn ang="0">
                <a:pos x="8" y="10"/>
              </a:cxn>
              <a:cxn ang="0">
                <a:pos x="4" y="13"/>
              </a:cxn>
              <a:cxn ang="0">
                <a:pos x="1" y="15"/>
              </a:cxn>
              <a:cxn ang="0">
                <a:pos x="0" y="18"/>
              </a:cxn>
            </a:cxnLst>
            <a:rect l="0" t="0" r="r" b="b"/>
            <a:pathLst>
              <a:path w="163" h="274">
                <a:moveTo>
                  <a:pt x="0" y="19"/>
                </a:moveTo>
                <a:lnTo>
                  <a:pt x="0" y="254"/>
                </a:lnTo>
                <a:lnTo>
                  <a:pt x="0" y="255"/>
                </a:lnTo>
                <a:lnTo>
                  <a:pt x="1" y="257"/>
                </a:lnTo>
                <a:lnTo>
                  <a:pt x="1" y="258"/>
                </a:lnTo>
                <a:lnTo>
                  <a:pt x="3" y="259"/>
                </a:lnTo>
                <a:lnTo>
                  <a:pt x="4" y="260"/>
                </a:lnTo>
                <a:lnTo>
                  <a:pt x="6" y="261"/>
                </a:lnTo>
                <a:lnTo>
                  <a:pt x="8" y="263"/>
                </a:lnTo>
                <a:lnTo>
                  <a:pt x="11" y="264"/>
                </a:lnTo>
                <a:lnTo>
                  <a:pt x="14" y="265"/>
                </a:lnTo>
                <a:lnTo>
                  <a:pt x="17" y="266"/>
                </a:lnTo>
                <a:lnTo>
                  <a:pt x="20" y="267"/>
                </a:lnTo>
                <a:lnTo>
                  <a:pt x="24" y="268"/>
                </a:lnTo>
                <a:lnTo>
                  <a:pt x="27" y="268"/>
                </a:lnTo>
                <a:lnTo>
                  <a:pt x="32" y="269"/>
                </a:lnTo>
                <a:lnTo>
                  <a:pt x="36" y="270"/>
                </a:lnTo>
                <a:lnTo>
                  <a:pt x="40" y="271"/>
                </a:lnTo>
                <a:lnTo>
                  <a:pt x="45" y="271"/>
                </a:lnTo>
                <a:lnTo>
                  <a:pt x="50" y="272"/>
                </a:lnTo>
                <a:lnTo>
                  <a:pt x="55" y="272"/>
                </a:lnTo>
                <a:lnTo>
                  <a:pt x="60" y="273"/>
                </a:lnTo>
                <a:lnTo>
                  <a:pt x="65" y="273"/>
                </a:lnTo>
                <a:lnTo>
                  <a:pt x="70" y="273"/>
                </a:lnTo>
                <a:lnTo>
                  <a:pt x="76" y="273"/>
                </a:lnTo>
                <a:lnTo>
                  <a:pt x="81" y="273"/>
                </a:lnTo>
                <a:lnTo>
                  <a:pt x="86" y="273"/>
                </a:lnTo>
                <a:lnTo>
                  <a:pt x="92" y="273"/>
                </a:lnTo>
                <a:lnTo>
                  <a:pt x="97" y="273"/>
                </a:lnTo>
                <a:lnTo>
                  <a:pt x="102" y="273"/>
                </a:lnTo>
                <a:lnTo>
                  <a:pt x="107" y="272"/>
                </a:lnTo>
                <a:lnTo>
                  <a:pt x="112" y="272"/>
                </a:lnTo>
                <a:lnTo>
                  <a:pt x="117" y="271"/>
                </a:lnTo>
                <a:lnTo>
                  <a:pt x="122" y="271"/>
                </a:lnTo>
                <a:lnTo>
                  <a:pt x="126" y="270"/>
                </a:lnTo>
                <a:lnTo>
                  <a:pt x="130" y="269"/>
                </a:lnTo>
                <a:lnTo>
                  <a:pt x="135" y="268"/>
                </a:lnTo>
                <a:lnTo>
                  <a:pt x="138" y="268"/>
                </a:lnTo>
                <a:lnTo>
                  <a:pt x="142" y="267"/>
                </a:lnTo>
                <a:lnTo>
                  <a:pt x="145" y="266"/>
                </a:lnTo>
                <a:lnTo>
                  <a:pt x="148" y="265"/>
                </a:lnTo>
                <a:lnTo>
                  <a:pt x="151" y="264"/>
                </a:lnTo>
                <a:lnTo>
                  <a:pt x="154" y="263"/>
                </a:lnTo>
                <a:lnTo>
                  <a:pt x="156" y="261"/>
                </a:lnTo>
                <a:lnTo>
                  <a:pt x="158" y="260"/>
                </a:lnTo>
                <a:lnTo>
                  <a:pt x="159" y="259"/>
                </a:lnTo>
                <a:lnTo>
                  <a:pt x="161" y="258"/>
                </a:lnTo>
                <a:lnTo>
                  <a:pt x="161" y="257"/>
                </a:lnTo>
                <a:lnTo>
                  <a:pt x="162" y="255"/>
                </a:lnTo>
                <a:lnTo>
                  <a:pt x="162" y="254"/>
                </a:lnTo>
                <a:lnTo>
                  <a:pt x="162" y="19"/>
                </a:lnTo>
                <a:lnTo>
                  <a:pt x="162" y="18"/>
                </a:lnTo>
                <a:lnTo>
                  <a:pt x="161" y="16"/>
                </a:lnTo>
                <a:lnTo>
                  <a:pt x="161" y="15"/>
                </a:lnTo>
                <a:lnTo>
                  <a:pt x="159" y="14"/>
                </a:lnTo>
                <a:lnTo>
                  <a:pt x="158" y="13"/>
                </a:lnTo>
                <a:lnTo>
                  <a:pt x="156" y="12"/>
                </a:lnTo>
                <a:lnTo>
                  <a:pt x="154" y="10"/>
                </a:lnTo>
                <a:lnTo>
                  <a:pt x="151" y="9"/>
                </a:lnTo>
                <a:lnTo>
                  <a:pt x="148" y="8"/>
                </a:lnTo>
                <a:lnTo>
                  <a:pt x="145" y="7"/>
                </a:lnTo>
                <a:lnTo>
                  <a:pt x="142" y="6"/>
                </a:lnTo>
                <a:lnTo>
                  <a:pt x="138" y="5"/>
                </a:lnTo>
                <a:lnTo>
                  <a:pt x="135" y="4"/>
                </a:lnTo>
                <a:lnTo>
                  <a:pt x="130" y="4"/>
                </a:lnTo>
                <a:lnTo>
                  <a:pt x="126" y="3"/>
                </a:lnTo>
                <a:lnTo>
                  <a:pt x="122" y="2"/>
                </a:lnTo>
                <a:lnTo>
                  <a:pt x="117" y="2"/>
                </a:lnTo>
                <a:lnTo>
                  <a:pt x="112" y="1"/>
                </a:lnTo>
                <a:lnTo>
                  <a:pt x="107" y="1"/>
                </a:lnTo>
                <a:lnTo>
                  <a:pt x="102" y="0"/>
                </a:lnTo>
                <a:lnTo>
                  <a:pt x="97" y="0"/>
                </a:lnTo>
                <a:lnTo>
                  <a:pt x="92" y="0"/>
                </a:lnTo>
                <a:lnTo>
                  <a:pt x="86" y="0"/>
                </a:lnTo>
                <a:lnTo>
                  <a:pt x="81" y="0"/>
                </a:lnTo>
                <a:lnTo>
                  <a:pt x="76" y="0"/>
                </a:lnTo>
                <a:lnTo>
                  <a:pt x="70" y="0"/>
                </a:lnTo>
                <a:lnTo>
                  <a:pt x="65" y="0"/>
                </a:lnTo>
                <a:lnTo>
                  <a:pt x="60" y="0"/>
                </a:lnTo>
                <a:lnTo>
                  <a:pt x="55" y="1"/>
                </a:lnTo>
                <a:lnTo>
                  <a:pt x="50" y="1"/>
                </a:lnTo>
                <a:lnTo>
                  <a:pt x="45" y="2"/>
                </a:lnTo>
                <a:lnTo>
                  <a:pt x="40" y="2"/>
                </a:lnTo>
                <a:lnTo>
                  <a:pt x="36" y="3"/>
                </a:lnTo>
                <a:lnTo>
                  <a:pt x="32" y="4"/>
                </a:lnTo>
                <a:lnTo>
                  <a:pt x="27" y="4"/>
                </a:lnTo>
                <a:lnTo>
                  <a:pt x="24" y="5"/>
                </a:lnTo>
                <a:lnTo>
                  <a:pt x="20" y="6"/>
                </a:lnTo>
                <a:lnTo>
                  <a:pt x="17" y="7"/>
                </a:lnTo>
                <a:lnTo>
                  <a:pt x="14" y="8"/>
                </a:lnTo>
                <a:lnTo>
                  <a:pt x="11" y="9"/>
                </a:lnTo>
                <a:lnTo>
                  <a:pt x="8" y="10"/>
                </a:lnTo>
                <a:lnTo>
                  <a:pt x="6" y="12"/>
                </a:lnTo>
                <a:lnTo>
                  <a:pt x="4" y="13"/>
                </a:lnTo>
                <a:lnTo>
                  <a:pt x="3" y="14"/>
                </a:lnTo>
                <a:lnTo>
                  <a:pt x="1" y="15"/>
                </a:lnTo>
                <a:lnTo>
                  <a:pt x="1" y="16"/>
                </a:lnTo>
                <a:lnTo>
                  <a:pt x="0" y="18"/>
                </a:lnTo>
                <a:lnTo>
                  <a:pt x="0" y="19"/>
                </a:lnTo>
              </a:path>
            </a:pathLst>
          </a:custGeom>
          <a:gradFill rotWithShape="0">
            <a:gsLst>
              <a:gs pos="0">
                <a:srgbClr val="B3B900">
                  <a:gamma/>
                  <a:shade val="29804"/>
                  <a:invGamma/>
                </a:srgbClr>
              </a:gs>
              <a:gs pos="50000">
                <a:srgbClr val="B3B900"/>
              </a:gs>
              <a:gs pos="100000">
                <a:srgbClr val="B3B900">
                  <a:gamma/>
                  <a:shade val="29804"/>
                  <a:invGamma/>
                </a:srgbClr>
              </a:gs>
            </a:gsLst>
            <a:lin ang="0" scaled="1"/>
          </a:gra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48" name="Freeform 40"/>
          <p:cNvSpPr>
            <a:spLocks/>
          </p:cNvSpPr>
          <p:nvPr/>
        </p:nvSpPr>
        <p:spPr bwMode="auto">
          <a:xfrm>
            <a:off x="4024313" y="4337050"/>
            <a:ext cx="258762" cy="31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"/>
              </a:cxn>
              <a:cxn ang="0">
                <a:pos x="1" y="2"/>
              </a:cxn>
              <a:cxn ang="0">
                <a:pos x="1" y="4"/>
              </a:cxn>
              <a:cxn ang="0">
                <a:pos x="3" y="5"/>
              </a:cxn>
              <a:cxn ang="0">
                <a:pos x="4" y="6"/>
              </a:cxn>
              <a:cxn ang="0">
                <a:pos x="6" y="7"/>
              </a:cxn>
              <a:cxn ang="0">
                <a:pos x="8" y="8"/>
              </a:cxn>
              <a:cxn ang="0">
                <a:pos x="11" y="9"/>
              </a:cxn>
              <a:cxn ang="0">
                <a:pos x="14" y="10"/>
              </a:cxn>
              <a:cxn ang="0">
                <a:pos x="17" y="11"/>
              </a:cxn>
              <a:cxn ang="0">
                <a:pos x="20" y="12"/>
              </a:cxn>
              <a:cxn ang="0">
                <a:pos x="24" y="13"/>
              </a:cxn>
              <a:cxn ang="0">
                <a:pos x="27" y="14"/>
              </a:cxn>
              <a:cxn ang="0">
                <a:pos x="32" y="15"/>
              </a:cxn>
              <a:cxn ang="0">
                <a:pos x="36" y="16"/>
              </a:cxn>
              <a:cxn ang="0">
                <a:pos x="40" y="16"/>
              </a:cxn>
              <a:cxn ang="0">
                <a:pos x="45" y="17"/>
              </a:cxn>
              <a:cxn ang="0">
                <a:pos x="50" y="17"/>
              </a:cxn>
              <a:cxn ang="0">
                <a:pos x="55" y="18"/>
              </a:cxn>
              <a:cxn ang="0">
                <a:pos x="60" y="18"/>
              </a:cxn>
              <a:cxn ang="0">
                <a:pos x="65" y="18"/>
              </a:cxn>
              <a:cxn ang="0">
                <a:pos x="70" y="19"/>
              </a:cxn>
              <a:cxn ang="0">
                <a:pos x="76" y="19"/>
              </a:cxn>
              <a:cxn ang="0">
                <a:pos x="81" y="19"/>
              </a:cxn>
              <a:cxn ang="0">
                <a:pos x="86" y="19"/>
              </a:cxn>
              <a:cxn ang="0">
                <a:pos x="92" y="19"/>
              </a:cxn>
              <a:cxn ang="0">
                <a:pos x="97" y="18"/>
              </a:cxn>
              <a:cxn ang="0">
                <a:pos x="102" y="18"/>
              </a:cxn>
              <a:cxn ang="0">
                <a:pos x="107" y="18"/>
              </a:cxn>
              <a:cxn ang="0">
                <a:pos x="112" y="17"/>
              </a:cxn>
              <a:cxn ang="0">
                <a:pos x="117" y="17"/>
              </a:cxn>
              <a:cxn ang="0">
                <a:pos x="122" y="16"/>
              </a:cxn>
              <a:cxn ang="0">
                <a:pos x="126" y="16"/>
              </a:cxn>
              <a:cxn ang="0">
                <a:pos x="130" y="15"/>
              </a:cxn>
              <a:cxn ang="0">
                <a:pos x="135" y="14"/>
              </a:cxn>
              <a:cxn ang="0">
                <a:pos x="138" y="13"/>
              </a:cxn>
              <a:cxn ang="0">
                <a:pos x="142" y="12"/>
              </a:cxn>
              <a:cxn ang="0">
                <a:pos x="145" y="11"/>
              </a:cxn>
              <a:cxn ang="0">
                <a:pos x="148" y="10"/>
              </a:cxn>
              <a:cxn ang="0">
                <a:pos x="151" y="9"/>
              </a:cxn>
              <a:cxn ang="0">
                <a:pos x="154" y="8"/>
              </a:cxn>
              <a:cxn ang="0">
                <a:pos x="156" y="7"/>
              </a:cxn>
              <a:cxn ang="0">
                <a:pos x="158" y="6"/>
              </a:cxn>
              <a:cxn ang="0">
                <a:pos x="159" y="5"/>
              </a:cxn>
              <a:cxn ang="0">
                <a:pos x="161" y="4"/>
              </a:cxn>
              <a:cxn ang="0">
                <a:pos x="161" y="2"/>
              </a:cxn>
              <a:cxn ang="0">
                <a:pos x="162" y="1"/>
              </a:cxn>
              <a:cxn ang="0">
                <a:pos x="162" y="0"/>
              </a:cxn>
            </a:cxnLst>
            <a:rect l="0" t="0" r="r" b="b"/>
            <a:pathLst>
              <a:path w="163" h="20">
                <a:moveTo>
                  <a:pt x="0" y="0"/>
                </a:moveTo>
                <a:lnTo>
                  <a:pt x="0" y="1"/>
                </a:lnTo>
                <a:lnTo>
                  <a:pt x="1" y="2"/>
                </a:lnTo>
                <a:lnTo>
                  <a:pt x="1" y="4"/>
                </a:lnTo>
                <a:lnTo>
                  <a:pt x="3" y="5"/>
                </a:lnTo>
                <a:lnTo>
                  <a:pt x="4" y="6"/>
                </a:lnTo>
                <a:lnTo>
                  <a:pt x="6" y="7"/>
                </a:lnTo>
                <a:lnTo>
                  <a:pt x="8" y="8"/>
                </a:lnTo>
                <a:lnTo>
                  <a:pt x="11" y="9"/>
                </a:lnTo>
                <a:lnTo>
                  <a:pt x="14" y="10"/>
                </a:lnTo>
                <a:lnTo>
                  <a:pt x="17" y="11"/>
                </a:lnTo>
                <a:lnTo>
                  <a:pt x="20" y="12"/>
                </a:lnTo>
                <a:lnTo>
                  <a:pt x="24" y="13"/>
                </a:lnTo>
                <a:lnTo>
                  <a:pt x="27" y="14"/>
                </a:lnTo>
                <a:lnTo>
                  <a:pt x="32" y="15"/>
                </a:lnTo>
                <a:lnTo>
                  <a:pt x="36" y="16"/>
                </a:lnTo>
                <a:lnTo>
                  <a:pt x="40" y="16"/>
                </a:lnTo>
                <a:lnTo>
                  <a:pt x="45" y="17"/>
                </a:lnTo>
                <a:lnTo>
                  <a:pt x="50" y="17"/>
                </a:lnTo>
                <a:lnTo>
                  <a:pt x="55" y="18"/>
                </a:lnTo>
                <a:lnTo>
                  <a:pt x="60" y="18"/>
                </a:lnTo>
                <a:lnTo>
                  <a:pt x="65" y="18"/>
                </a:lnTo>
                <a:lnTo>
                  <a:pt x="70" y="19"/>
                </a:lnTo>
                <a:lnTo>
                  <a:pt x="76" y="19"/>
                </a:lnTo>
                <a:lnTo>
                  <a:pt x="81" y="19"/>
                </a:lnTo>
                <a:lnTo>
                  <a:pt x="86" y="19"/>
                </a:lnTo>
                <a:lnTo>
                  <a:pt x="92" y="19"/>
                </a:lnTo>
                <a:lnTo>
                  <a:pt x="97" y="18"/>
                </a:lnTo>
                <a:lnTo>
                  <a:pt x="102" y="18"/>
                </a:lnTo>
                <a:lnTo>
                  <a:pt x="107" y="18"/>
                </a:lnTo>
                <a:lnTo>
                  <a:pt x="112" y="17"/>
                </a:lnTo>
                <a:lnTo>
                  <a:pt x="117" y="17"/>
                </a:lnTo>
                <a:lnTo>
                  <a:pt x="122" y="16"/>
                </a:lnTo>
                <a:lnTo>
                  <a:pt x="126" y="16"/>
                </a:lnTo>
                <a:lnTo>
                  <a:pt x="130" y="15"/>
                </a:lnTo>
                <a:lnTo>
                  <a:pt x="135" y="14"/>
                </a:lnTo>
                <a:lnTo>
                  <a:pt x="138" y="13"/>
                </a:lnTo>
                <a:lnTo>
                  <a:pt x="142" y="12"/>
                </a:lnTo>
                <a:lnTo>
                  <a:pt x="145" y="11"/>
                </a:lnTo>
                <a:lnTo>
                  <a:pt x="148" y="10"/>
                </a:lnTo>
                <a:lnTo>
                  <a:pt x="151" y="9"/>
                </a:lnTo>
                <a:lnTo>
                  <a:pt x="154" y="8"/>
                </a:lnTo>
                <a:lnTo>
                  <a:pt x="156" y="7"/>
                </a:lnTo>
                <a:lnTo>
                  <a:pt x="158" y="6"/>
                </a:lnTo>
                <a:lnTo>
                  <a:pt x="159" y="5"/>
                </a:lnTo>
                <a:lnTo>
                  <a:pt x="161" y="4"/>
                </a:lnTo>
                <a:lnTo>
                  <a:pt x="161" y="2"/>
                </a:lnTo>
                <a:lnTo>
                  <a:pt x="162" y="1"/>
                </a:lnTo>
                <a:lnTo>
                  <a:pt x="162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49" name="Rectangle 41"/>
          <p:cNvSpPr>
            <a:spLocks noChangeArrowheads="1"/>
          </p:cNvSpPr>
          <p:nvPr/>
        </p:nvSpPr>
        <p:spPr bwMode="auto">
          <a:xfrm>
            <a:off x="4011613" y="4459288"/>
            <a:ext cx="184150" cy="92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50" name="Freeform 42"/>
          <p:cNvSpPr>
            <a:spLocks/>
          </p:cNvSpPr>
          <p:nvPr/>
        </p:nvSpPr>
        <p:spPr bwMode="auto">
          <a:xfrm>
            <a:off x="6197600" y="2951163"/>
            <a:ext cx="393700" cy="138112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0"/>
              </a:cxn>
              <a:cxn ang="0">
                <a:pos x="247" y="0"/>
              </a:cxn>
              <a:cxn ang="0">
                <a:pos x="247" y="75"/>
              </a:cxn>
              <a:cxn ang="0">
                <a:pos x="239" y="72"/>
              </a:cxn>
              <a:cxn ang="0">
                <a:pos x="230" y="70"/>
              </a:cxn>
              <a:cxn ang="0">
                <a:pos x="220" y="68"/>
              </a:cxn>
              <a:cxn ang="0">
                <a:pos x="211" y="66"/>
              </a:cxn>
              <a:cxn ang="0">
                <a:pos x="201" y="65"/>
              </a:cxn>
              <a:cxn ang="0">
                <a:pos x="190" y="65"/>
              </a:cxn>
              <a:cxn ang="0">
                <a:pos x="180" y="65"/>
              </a:cxn>
              <a:cxn ang="0">
                <a:pos x="170" y="65"/>
              </a:cxn>
              <a:cxn ang="0">
                <a:pos x="160" y="66"/>
              </a:cxn>
              <a:cxn ang="0">
                <a:pos x="150" y="68"/>
              </a:cxn>
              <a:cxn ang="0">
                <a:pos x="141" y="70"/>
              </a:cxn>
              <a:cxn ang="0">
                <a:pos x="132" y="72"/>
              </a:cxn>
              <a:cxn ang="0">
                <a:pos x="123" y="75"/>
              </a:cxn>
              <a:cxn ang="0">
                <a:pos x="115" y="78"/>
              </a:cxn>
              <a:cxn ang="0">
                <a:pos x="106" y="81"/>
              </a:cxn>
              <a:cxn ang="0">
                <a:pos x="97" y="83"/>
              </a:cxn>
              <a:cxn ang="0">
                <a:pos x="87" y="84"/>
              </a:cxn>
              <a:cxn ang="0">
                <a:pos x="77" y="85"/>
              </a:cxn>
              <a:cxn ang="0">
                <a:pos x="67" y="86"/>
              </a:cxn>
              <a:cxn ang="0">
                <a:pos x="57" y="86"/>
              </a:cxn>
              <a:cxn ang="0">
                <a:pos x="46" y="85"/>
              </a:cxn>
              <a:cxn ang="0">
                <a:pos x="36" y="84"/>
              </a:cxn>
              <a:cxn ang="0">
                <a:pos x="27" y="83"/>
              </a:cxn>
              <a:cxn ang="0">
                <a:pos x="17" y="81"/>
              </a:cxn>
              <a:cxn ang="0">
                <a:pos x="8" y="78"/>
              </a:cxn>
              <a:cxn ang="0">
                <a:pos x="0" y="75"/>
              </a:cxn>
            </a:cxnLst>
            <a:rect l="0" t="0" r="r" b="b"/>
            <a:pathLst>
              <a:path w="248" h="87">
                <a:moveTo>
                  <a:pt x="0" y="75"/>
                </a:moveTo>
                <a:lnTo>
                  <a:pt x="0" y="0"/>
                </a:lnTo>
                <a:lnTo>
                  <a:pt x="247" y="0"/>
                </a:lnTo>
                <a:lnTo>
                  <a:pt x="247" y="75"/>
                </a:lnTo>
                <a:lnTo>
                  <a:pt x="239" y="72"/>
                </a:lnTo>
                <a:lnTo>
                  <a:pt x="230" y="70"/>
                </a:lnTo>
                <a:lnTo>
                  <a:pt x="220" y="68"/>
                </a:lnTo>
                <a:lnTo>
                  <a:pt x="211" y="66"/>
                </a:lnTo>
                <a:lnTo>
                  <a:pt x="201" y="65"/>
                </a:lnTo>
                <a:lnTo>
                  <a:pt x="190" y="65"/>
                </a:lnTo>
                <a:lnTo>
                  <a:pt x="180" y="65"/>
                </a:lnTo>
                <a:lnTo>
                  <a:pt x="170" y="65"/>
                </a:lnTo>
                <a:lnTo>
                  <a:pt x="160" y="66"/>
                </a:lnTo>
                <a:lnTo>
                  <a:pt x="150" y="68"/>
                </a:lnTo>
                <a:lnTo>
                  <a:pt x="141" y="70"/>
                </a:lnTo>
                <a:lnTo>
                  <a:pt x="132" y="72"/>
                </a:lnTo>
                <a:lnTo>
                  <a:pt x="123" y="75"/>
                </a:lnTo>
                <a:lnTo>
                  <a:pt x="115" y="78"/>
                </a:lnTo>
                <a:lnTo>
                  <a:pt x="106" y="81"/>
                </a:lnTo>
                <a:lnTo>
                  <a:pt x="97" y="83"/>
                </a:lnTo>
                <a:lnTo>
                  <a:pt x="87" y="84"/>
                </a:lnTo>
                <a:lnTo>
                  <a:pt x="77" y="85"/>
                </a:lnTo>
                <a:lnTo>
                  <a:pt x="67" y="86"/>
                </a:lnTo>
                <a:lnTo>
                  <a:pt x="57" y="86"/>
                </a:lnTo>
                <a:lnTo>
                  <a:pt x="46" y="85"/>
                </a:lnTo>
                <a:lnTo>
                  <a:pt x="36" y="84"/>
                </a:lnTo>
                <a:lnTo>
                  <a:pt x="27" y="83"/>
                </a:lnTo>
                <a:lnTo>
                  <a:pt x="17" y="81"/>
                </a:lnTo>
                <a:lnTo>
                  <a:pt x="8" y="78"/>
                </a:lnTo>
                <a:lnTo>
                  <a:pt x="0" y="75"/>
                </a:lnTo>
              </a:path>
            </a:pathLst>
          </a:custGeom>
          <a:solidFill>
            <a:schemeClr val="hlink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51" name="Rectangle 43"/>
          <p:cNvSpPr>
            <a:spLocks noChangeArrowheads="1"/>
          </p:cNvSpPr>
          <p:nvPr/>
        </p:nvSpPr>
        <p:spPr bwMode="auto">
          <a:xfrm>
            <a:off x="6302375" y="2962275"/>
            <a:ext cx="184150" cy="92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52" name="Freeform 44"/>
          <p:cNvSpPr>
            <a:spLocks/>
          </p:cNvSpPr>
          <p:nvPr/>
        </p:nvSpPr>
        <p:spPr bwMode="auto">
          <a:xfrm>
            <a:off x="6302375" y="3005138"/>
            <a:ext cx="393700" cy="120650"/>
          </a:xfrm>
          <a:custGeom>
            <a:avLst/>
            <a:gdLst/>
            <a:ahLst/>
            <a:cxnLst>
              <a:cxn ang="0">
                <a:pos x="0" y="66"/>
              </a:cxn>
              <a:cxn ang="0">
                <a:pos x="0" y="0"/>
              </a:cxn>
              <a:cxn ang="0">
                <a:pos x="247" y="0"/>
              </a:cxn>
              <a:cxn ang="0">
                <a:pos x="247" y="66"/>
              </a:cxn>
              <a:cxn ang="0">
                <a:pos x="239" y="63"/>
              </a:cxn>
              <a:cxn ang="0">
                <a:pos x="230" y="61"/>
              </a:cxn>
              <a:cxn ang="0">
                <a:pos x="220" y="59"/>
              </a:cxn>
              <a:cxn ang="0">
                <a:pos x="211" y="58"/>
              </a:cxn>
              <a:cxn ang="0">
                <a:pos x="201" y="57"/>
              </a:cxn>
              <a:cxn ang="0">
                <a:pos x="190" y="56"/>
              </a:cxn>
              <a:cxn ang="0">
                <a:pos x="180" y="56"/>
              </a:cxn>
              <a:cxn ang="0">
                <a:pos x="170" y="57"/>
              </a:cxn>
              <a:cxn ang="0">
                <a:pos x="160" y="58"/>
              </a:cxn>
              <a:cxn ang="0">
                <a:pos x="150" y="59"/>
              </a:cxn>
              <a:cxn ang="0">
                <a:pos x="141" y="61"/>
              </a:cxn>
              <a:cxn ang="0">
                <a:pos x="132" y="63"/>
              </a:cxn>
              <a:cxn ang="0">
                <a:pos x="123" y="66"/>
              </a:cxn>
              <a:cxn ang="0">
                <a:pos x="115" y="68"/>
              </a:cxn>
              <a:cxn ang="0">
                <a:pos x="106" y="71"/>
              </a:cxn>
              <a:cxn ang="0">
                <a:pos x="97" y="72"/>
              </a:cxn>
              <a:cxn ang="0">
                <a:pos x="87" y="73"/>
              </a:cxn>
              <a:cxn ang="0">
                <a:pos x="77" y="74"/>
              </a:cxn>
              <a:cxn ang="0">
                <a:pos x="67" y="75"/>
              </a:cxn>
              <a:cxn ang="0">
                <a:pos x="57" y="75"/>
              </a:cxn>
              <a:cxn ang="0">
                <a:pos x="46" y="74"/>
              </a:cxn>
              <a:cxn ang="0">
                <a:pos x="36" y="73"/>
              </a:cxn>
              <a:cxn ang="0">
                <a:pos x="27" y="72"/>
              </a:cxn>
              <a:cxn ang="0">
                <a:pos x="17" y="71"/>
              </a:cxn>
              <a:cxn ang="0">
                <a:pos x="8" y="68"/>
              </a:cxn>
              <a:cxn ang="0">
                <a:pos x="0" y="66"/>
              </a:cxn>
            </a:cxnLst>
            <a:rect l="0" t="0" r="r" b="b"/>
            <a:pathLst>
              <a:path w="248" h="76">
                <a:moveTo>
                  <a:pt x="0" y="66"/>
                </a:moveTo>
                <a:lnTo>
                  <a:pt x="0" y="0"/>
                </a:lnTo>
                <a:lnTo>
                  <a:pt x="247" y="0"/>
                </a:lnTo>
                <a:lnTo>
                  <a:pt x="247" y="66"/>
                </a:lnTo>
                <a:lnTo>
                  <a:pt x="239" y="63"/>
                </a:lnTo>
                <a:lnTo>
                  <a:pt x="230" y="61"/>
                </a:lnTo>
                <a:lnTo>
                  <a:pt x="220" y="59"/>
                </a:lnTo>
                <a:lnTo>
                  <a:pt x="211" y="58"/>
                </a:lnTo>
                <a:lnTo>
                  <a:pt x="201" y="57"/>
                </a:lnTo>
                <a:lnTo>
                  <a:pt x="190" y="56"/>
                </a:lnTo>
                <a:lnTo>
                  <a:pt x="180" y="56"/>
                </a:lnTo>
                <a:lnTo>
                  <a:pt x="170" y="57"/>
                </a:lnTo>
                <a:lnTo>
                  <a:pt x="160" y="58"/>
                </a:lnTo>
                <a:lnTo>
                  <a:pt x="150" y="59"/>
                </a:lnTo>
                <a:lnTo>
                  <a:pt x="141" y="61"/>
                </a:lnTo>
                <a:lnTo>
                  <a:pt x="132" y="63"/>
                </a:lnTo>
                <a:lnTo>
                  <a:pt x="123" y="66"/>
                </a:lnTo>
                <a:lnTo>
                  <a:pt x="115" y="68"/>
                </a:lnTo>
                <a:lnTo>
                  <a:pt x="106" y="71"/>
                </a:lnTo>
                <a:lnTo>
                  <a:pt x="97" y="72"/>
                </a:lnTo>
                <a:lnTo>
                  <a:pt x="87" y="73"/>
                </a:lnTo>
                <a:lnTo>
                  <a:pt x="77" y="74"/>
                </a:lnTo>
                <a:lnTo>
                  <a:pt x="67" y="75"/>
                </a:lnTo>
                <a:lnTo>
                  <a:pt x="57" y="75"/>
                </a:lnTo>
                <a:lnTo>
                  <a:pt x="46" y="74"/>
                </a:lnTo>
                <a:lnTo>
                  <a:pt x="36" y="73"/>
                </a:lnTo>
                <a:lnTo>
                  <a:pt x="27" y="72"/>
                </a:lnTo>
                <a:lnTo>
                  <a:pt x="17" y="71"/>
                </a:lnTo>
                <a:lnTo>
                  <a:pt x="8" y="68"/>
                </a:lnTo>
                <a:lnTo>
                  <a:pt x="0" y="66"/>
                </a:lnTo>
              </a:path>
            </a:pathLst>
          </a:custGeom>
          <a:solidFill>
            <a:srgbClr val="A2BC61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53" name="Rectangle 45"/>
          <p:cNvSpPr>
            <a:spLocks noChangeArrowheads="1"/>
          </p:cNvSpPr>
          <p:nvPr/>
        </p:nvSpPr>
        <p:spPr bwMode="auto">
          <a:xfrm>
            <a:off x="6407150" y="3014663"/>
            <a:ext cx="184150" cy="82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54" name="Freeform 46"/>
          <p:cNvSpPr>
            <a:spLocks/>
          </p:cNvSpPr>
          <p:nvPr/>
        </p:nvSpPr>
        <p:spPr bwMode="auto">
          <a:xfrm>
            <a:off x="6408738" y="3055938"/>
            <a:ext cx="392112" cy="138112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0"/>
              </a:cxn>
              <a:cxn ang="0">
                <a:pos x="246" y="0"/>
              </a:cxn>
              <a:cxn ang="0">
                <a:pos x="246" y="75"/>
              </a:cxn>
              <a:cxn ang="0">
                <a:pos x="238" y="72"/>
              </a:cxn>
              <a:cxn ang="0">
                <a:pos x="229" y="70"/>
              </a:cxn>
              <a:cxn ang="0">
                <a:pos x="220" y="68"/>
              </a:cxn>
              <a:cxn ang="0">
                <a:pos x="210" y="66"/>
              </a:cxn>
              <a:cxn ang="0">
                <a:pos x="200" y="65"/>
              </a:cxn>
              <a:cxn ang="0">
                <a:pos x="190" y="65"/>
              </a:cxn>
              <a:cxn ang="0">
                <a:pos x="180" y="65"/>
              </a:cxn>
              <a:cxn ang="0">
                <a:pos x="169" y="65"/>
              </a:cxn>
              <a:cxn ang="0">
                <a:pos x="160" y="66"/>
              </a:cxn>
              <a:cxn ang="0">
                <a:pos x="150" y="68"/>
              </a:cxn>
              <a:cxn ang="0">
                <a:pos x="140" y="70"/>
              </a:cxn>
              <a:cxn ang="0">
                <a:pos x="131" y="72"/>
              </a:cxn>
              <a:cxn ang="0">
                <a:pos x="123" y="75"/>
              </a:cxn>
              <a:cxn ang="0">
                <a:pos x="115" y="78"/>
              </a:cxn>
              <a:cxn ang="0">
                <a:pos x="106" y="81"/>
              </a:cxn>
              <a:cxn ang="0">
                <a:pos x="96" y="83"/>
              </a:cxn>
              <a:cxn ang="0">
                <a:pos x="86" y="84"/>
              </a:cxn>
              <a:cxn ang="0">
                <a:pos x="77" y="85"/>
              </a:cxn>
              <a:cxn ang="0">
                <a:pos x="66" y="86"/>
              </a:cxn>
              <a:cxn ang="0">
                <a:pos x="56" y="86"/>
              </a:cxn>
              <a:cxn ang="0">
                <a:pos x="46" y="85"/>
              </a:cxn>
              <a:cxn ang="0">
                <a:pos x="36" y="84"/>
              </a:cxn>
              <a:cxn ang="0">
                <a:pos x="26" y="83"/>
              </a:cxn>
              <a:cxn ang="0">
                <a:pos x="17" y="81"/>
              </a:cxn>
              <a:cxn ang="0">
                <a:pos x="8" y="78"/>
              </a:cxn>
              <a:cxn ang="0">
                <a:pos x="0" y="75"/>
              </a:cxn>
            </a:cxnLst>
            <a:rect l="0" t="0" r="r" b="b"/>
            <a:pathLst>
              <a:path w="247" h="87">
                <a:moveTo>
                  <a:pt x="0" y="75"/>
                </a:moveTo>
                <a:lnTo>
                  <a:pt x="0" y="0"/>
                </a:lnTo>
                <a:lnTo>
                  <a:pt x="246" y="0"/>
                </a:lnTo>
                <a:lnTo>
                  <a:pt x="246" y="75"/>
                </a:lnTo>
                <a:lnTo>
                  <a:pt x="238" y="72"/>
                </a:lnTo>
                <a:lnTo>
                  <a:pt x="229" y="70"/>
                </a:lnTo>
                <a:lnTo>
                  <a:pt x="220" y="68"/>
                </a:lnTo>
                <a:lnTo>
                  <a:pt x="210" y="66"/>
                </a:lnTo>
                <a:lnTo>
                  <a:pt x="200" y="65"/>
                </a:lnTo>
                <a:lnTo>
                  <a:pt x="190" y="65"/>
                </a:lnTo>
                <a:lnTo>
                  <a:pt x="180" y="65"/>
                </a:lnTo>
                <a:lnTo>
                  <a:pt x="169" y="65"/>
                </a:lnTo>
                <a:lnTo>
                  <a:pt x="160" y="66"/>
                </a:lnTo>
                <a:lnTo>
                  <a:pt x="150" y="68"/>
                </a:lnTo>
                <a:lnTo>
                  <a:pt x="140" y="70"/>
                </a:lnTo>
                <a:lnTo>
                  <a:pt x="131" y="72"/>
                </a:lnTo>
                <a:lnTo>
                  <a:pt x="123" y="75"/>
                </a:lnTo>
                <a:lnTo>
                  <a:pt x="115" y="78"/>
                </a:lnTo>
                <a:lnTo>
                  <a:pt x="106" y="81"/>
                </a:lnTo>
                <a:lnTo>
                  <a:pt x="96" y="83"/>
                </a:lnTo>
                <a:lnTo>
                  <a:pt x="86" y="84"/>
                </a:lnTo>
                <a:lnTo>
                  <a:pt x="77" y="85"/>
                </a:lnTo>
                <a:lnTo>
                  <a:pt x="66" y="86"/>
                </a:lnTo>
                <a:lnTo>
                  <a:pt x="56" y="86"/>
                </a:lnTo>
                <a:lnTo>
                  <a:pt x="46" y="85"/>
                </a:lnTo>
                <a:lnTo>
                  <a:pt x="36" y="84"/>
                </a:lnTo>
                <a:lnTo>
                  <a:pt x="26" y="83"/>
                </a:lnTo>
                <a:lnTo>
                  <a:pt x="17" y="81"/>
                </a:lnTo>
                <a:lnTo>
                  <a:pt x="8" y="78"/>
                </a:lnTo>
                <a:lnTo>
                  <a:pt x="0" y="75"/>
                </a:lnTo>
              </a:path>
            </a:pathLst>
          </a:custGeom>
          <a:solidFill>
            <a:schemeClr val="bg1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55" name="Rectangle 47"/>
          <p:cNvSpPr>
            <a:spLocks noChangeArrowheads="1"/>
          </p:cNvSpPr>
          <p:nvPr/>
        </p:nvSpPr>
        <p:spPr bwMode="auto">
          <a:xfrm>
            <a:off x="6511925" y="3067050"/>
            <a:ext cx="184150" cy="92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56" name="Freeform 48"/>
          <p:cNvSpPr>
            <a:spLocks/>
          </p:cNvSpPr>
          <p:nvPr/>
        </p:nvSpPr>
        <p:spPr bwMode="auto">
          <a:xfrm>
            <a:off x="6513513" y="3109913"/>
            <a:ext cx="392112" cy="138112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0"/>
              </a:cxn>
              <a:cxn ang="0">
                <a:pos x="246" y="0"/>
              </a:cxn>
              <a:cxn ang="0">
                <a:pos x="246" y="75"/>
              </a:cxn>
              <a:cxn ang="0">
                <a:pos x="238" y="72"/>
              </a:cxn>
              <a:cxn ang="0">
                <a:pos x="229" y="70"/>
              </a:cxn>
              <a:cxn ang="0">
                <a:pos x="220" y="68"/>
              </a:cxn>
              <a:cxn ang="0">
                <a:pos x="210" y="66"/>
              </a:cxn>
              <a:cxn ang="0">
                <a:pos x="200" y="65"/>
              </a:cxn>
              <a:cxn ang="0">
                <a:pos x="190" y="65"/>
              </a:cxn>
              <a:cxn ang="0">
                <a:pos x="180" y="65"/>
              </a:cxn>
              <a:cxn ang="0">
                <a:pos x="169" y="65"/>
              </a:cxn>
              <a:cxn ang="0">
                <a:pos x="160" y="66"/>
              </a:cxn>
              <a:cxn ang="0">
                <a:pos x="150" y="68"/>
              </a:cxn>
              <a:cxn ang="0">
                <a:pos x="140" y="70"/>
              </a:cxn>
              <a:cxn ang="0">
                <a:pos x="131" y="72"/>
              </a:cxn>
              <a:cxn ang="0">
                <a:pos x="123" y="75"/>
              </a:cxn>
              <a:cxn ang="0">
                <a:pos x="115" y="78"/>
              </a:cxn>
              <a:cxn ang="0">
                <a:pos x="106" y="81"/>
              </a:cxn>
              <a:cxn ang="0">
                <a:pos x="96" y="83"/>
              </a:cxn>
              <a:cxn ang="0">
                <a:pos x="86" y="84"/>
              </a:cxn>
              <a:cxn ang="0">
                <a:pos x="77" y="85"/>
              </a:cxn>
              <a:cxn ang="0">
                <a:pos x="66" y="86"/>
              </a:cxn>
              <a:cxn ang="0">
                <a:pos x="56" y="86"/>
              </a:cxn>
              <a:cxn ang="0">
                <a:pos x="46" y="85"/>
              </a:cxn>
              <a:cxn ang="0">
                <a:pos x="36" y="84"/>
              </a:cxn>
              <a:cxn ang="0">
                <a:pos x="26" y="83"/>
              </a:cxn>
              <a:cxn ang="0">
                <a:pos x="17" y="81"/>
              </a:cxn>
              <a:cxn ang="0">
                <a:pos x="8" y="78"/>
              </a:cxn>
              <a:cxn ang="0">
                <a:pos x="0" y="75"/>
              </a:cxn>
            </a:cxnLst>
            <a:rect l="0" t="0" r="r" b="b"/>
            <a:pathLst>
              <a:path w="247" h="87">
                <a:moveTo>
                  <a:pt x="0" y="75"/>
                </a:moveTo>
                <a:lnTo>
                  <a:pt x="0" y="0"/>
                </a:lnTo>
                <a:lnTo>
                  <a:pt x="246" y="0"/>
                </a:lnTo>
                <a:lnTo>
                  <a:pt x="246" y="75"/>
                </a:lnTo>
                <a:lnTo>
                  <a:pt x="238" y="72"/>
                </a:lnTo>
                <a:lnTo>
                  <a:pt x="229" y="70"/>
                </a:lnTo>
                <a:lnTo>
                  <a:pt x="220" y="68"/>
                </a:lnTo>
                <a:lnTo>
                  <a:pt x="210" y="66"/>
                </a:lnTo>
                <a:lnTo>
                  <a:pt x="200" y="65"/>
                </a:lnTo>
                <a:lnTo>
                  <a:pt x="190" y="65"/>
                </a:lnTo>
                <a:lnTo>
                  <a:pt x="180" y="65"/>
                </a:lnTo>
                <a:lnTo>
                  <a:pt x="169" y="65"/>
                </a:lnTo>
                <a:lnTo>
                  <a:pt x="160" y="66"/>
                </a:lnTo>
                <a:lnTo>
                  <a:pt x="150" y="68"/>
                </a:lnTo>
                <a:lnTo>
                  <a:pt x="140" y="70"/>
                </a:lnTo>
                <a:lnTo>
                  <a:pt x="131" y="72"/>
                </a:lnTo>
                <a:lnTo>
                  <a:pt x="123" y="75"/>
                </a:lnTo>
                <a:lnTo>
                  <a:pt x="115" y="78"/>
                </a:lnTo>
                <a:lnTo>
                  <a:pt x="106" y="81"/>
                </a:lnTo>
                <a:lnTo>
                  <a:pt x="96" y="83"/>
                </a:lnTo>
                <a:lnTo>
                  <a:pt x="86" y="84"/>
                </a:lnTo>
                <a:lnTo>
                  <a:pt x="77" y="85"/>
                </a:lnTo>
                <a:lnTo>
                  <a:pt x="66" y="86"/>
                </a:lnTo>
                <a:lnTo>
                  <a:pt x="56" y="86"/>
                </a:lnTo>
                <a:lnTo>
                  <a:pt x="46" y="85"/>
                </a:lnTo>
                <a:lnTo>
                  <a:pt x="36" y="84"/>
                </a:lnTo>
                <a:lnTo>
                  <a:pt x="26" y="83"/>
                </a:lnTo>
                <a:lnTo>
                  <a:pt x="17" y="81"/>
                </a:lnTo>
                <a:lnTo>
                  <a:pt x="8" y="78"/>
                </a:lnTo>
                <a:lnTo>
                  <a:pt x="0" y="75"/>
                </a:lnTo>
              </a:path>
            </a:pathLst>
          </a:custGeom>
          <a:solidFill>
            <a:schemeClr val="tx2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57" name="Rectangle 49"/>
          <p:cNvSpPr>
            <a:spLocks noChangeArrowheads="1"/>
          </p:cNvSpPr>
          <p:nvPr/>
        </p:nvSpPr>
        <p:spPr bwMode="auto">
          <a:xfrm>
            <a:off x="6616700" y="3121025"/>
            <a:ext cx="184150" cy="92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58" name="Freeform 50"/>
          <p:cNvSpPr>
            <a:spLocks/>
          </p:cNvSpPr>
          <p:nvPr/>
        </p:nvSpPr>
        <p:spPr bwMode="auto">
          <a:xfrm>
            <a:off x="6197600" y="3560763"/>
            <a:ext cx="393700" cy="138112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0"/>
              </a:cxn>
              <a:cxn ang="0">
                <a:pos x="247" y="0"/>
              </a:cxn>
              <a:cxn ang="0">
                <a:pos x="247" y="75"/>
              </a:cxn>
              <a:cxn ang="0">
                <a:pos x="239" y="72"/>
              </a:cxn>
              <a:cxn ang="0">
                <a:pos x="230" y="70"/>
              </a:cxn>
              <a:cxn ang="0">
                <a:pos x="220" y="68"/>
              </a:cxn>
              <a:cxn ang="0">
                <a:pos x="211" y="66"/>
              </a:cxn>
              <a:cxn ang="0">
                <a:pos x="201" y="65"/>
              </a:cxn>
              <a:cxn ang="0">
                <a:pos x="190" y="65"/>
              </a:cxn>
              <a:cxn ang="0">
                <a:pos x="180" y="65"/>
              </a:cxn>
              <a:cxn ang="0">
                <a:pos x="170" y="65"/>
              </a:cxn>
              <a:cxn ang="0">
                <a:pos x="160" y="66"/>
              </a:cxn>
              <a:cxn ang="0">
                <a:pos x="150" y="68"/>
              </a:cxn>
              <a:cxn ang="0">
                <a:pos x="141" y="70"/>
              </a:cxn>
              <a:cxn ang="0">
                <a:pos x="132" y="72"/>
              </a:cxn>
              <a:cxn ang="0">
                <a:pos x="123" y="75"/>
              </a:cxn>
              <a:cxn ang="0">
                <a:pos x="115" y="78"/>
              </a:cxn>
              <a:cxn ang="0">
                <a:pos x="106" y="81"/>
              </a:cxn>
              <a:cxn ang="0">
                <a:pos x="97" y="83"/>
              </a:cxn>
              <a:cxn ang="0">
                <a:pos x="87" y="84"/>
              </a:cxn>
              <a:cxn ang="0">
                <a:pos x="77" y="85"/>
              </a:cxn>
              <a:cxn ang="0">
                <a:pos x="67" y="86"/>
              </a:cxn>
              <a:cxn ang="0">
                <a:pos x="57" y="86"/>
              </a:cxn>
              <a:cxn ang="0">
                <a:pos x="46" y="85"/>
              </a:cxn>
              <a:cxn ang="0">
                <a:pos x="36" y="84"/>
              </a:cxn>
              <a:cxn ang="0">
                <a:pos x="27" y="83"/>
              </a:cxn>
              <a:cxn ang="0">
                <a:pos x="17" y="81"/>
              </a:cxn>
              <a:cxn ang="0">
                <a:pos x="8" y="78"/>
              </a:cxn>
              <a:cxn ang="0">
                <a:pos x="0" y="75"/>
              </a:cxn>
            </a:cxnLst>
            <a:rect l="0" t="0" r="r" b="b"/>
            <a:pathLst>
              <a:path w="248" h="87">
                <a:moveTo>
                  <a:pt x="0" y="75"/>
                </a:moveTo>
                <a:lnTo>
                  <a:pt x="0" y="0"/>
                </a:lnTo>
                <a:lnTo>
                  <a:pt x="247" y="0"/>
                </a:lnTo>
                <a:lnTo>
                  <a:pt x="247" y="75"/>
                </a:lnTo>
                <a:lnTo>
                  <a:pt x="239" y="72"/>
                </a:lnTo>
                <a:lnTo>
                  <a:pt x="230" y="70"/>
                </a:lnTo>
                <a:lnTo>
                  <a:pt x="220" y="68"/>
                </a:lnTo>
                <a:lnTo>
                  <a:pt x="211" y="66"/>
                </a:lnTo>
                <a:lnTo>
                  <a:pt x="201" y="65"/>
                </a:lnTo>
                <a:lnTo>
                  <a:pt x="190" y="65"/>
                </a:lnTo>
                <a:lnTo>
                  <a:pt x="180" y="65"/>
                </a:lnTo>
                <a:lnTo>
                  <a:pt x="170" y="65"/>
                </a:lnTo>
                <a:lnTo>
                  <a:pt x="160" y="66"/>
                </a:lnTo>
                <a:lnTo>
                  <a:pt x="150" y="68"/>
                </a:lnTo>
                <a:lnTo>
                  <a:pt x="141" y="70"/>
                </a:lnTo>
                <a:lnTo>
                  <a:pt x="132" y="72"/>
                </a:lnTo>
                <a:lnTo>
                  <a:pt x="123" y="75"/>
                </a:lnTo>
                <a:lnTo>
                  <a:pt x="115" y="78"/>
                </a:lnTo>
                <a:lnTo>
                  <a:pt x="106" y="81"/>
                </a:lnTo>
                <a:lnTo>
                  <a:pt x="97" y="83"/>
                </a:lnTo>
                <a:lnTo>
                  <a:pt x="87" y="84"/>
                </a:lnTo>
                <a:lnTo>
                  <a:pt x="77" y="85"/>
                </a:lnTo>
                <a:lnTo>
                  <a:pt x="67" y="86"/>
                </a:lnTo>
                <a:lnTo>
                  <a:pt x="57" y="86"/>
                </a:lnTo>
                <a:lnTo>
                  <a:pt x="46" y="85"/>
                </a:lnTo>
                <a:lnTo>
                  <a:pt x="36" y="84"/>
                </a:lnTo>
                <a:lnTo>
                  <a:pt x="27" y="83"/>
                </a:lnTo>
                <a:lnTo>
                  <a:pt x="17" y="81"/>
                </a:lnTo>
                <a:lnTo>
                  <a:pt x="8" y="78"/>
                </a:lnTo>
                <a:lnTo>
                  <a:pt x="0" y="75"/>
                </a:lnTo>
              </a:path>
            </a:pathLst>
          </a:custGeom>
          <a:solidFill>
            <a:srgbClr val="A2BC61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59" name="Rectangle 51"/>
          <p:cNvSpPr>
            <a:spLocks noChangeArrowheads="1"/>
          </p:cNvSpPr>
          <p:nvPr/>
        </p:nvSpPr>
        <p:spPr bwMode="auto">
          <a:xfrm>
            <a:off x="6302375" y="3571875"/>
            <a:ext cx="184150" cy="92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60" name="Freeform 52"/>
          <p:cNvSpPr>
            <a:spLocks/>
          </p:cNvSpPr>
          <p:nvPr/>
        </p:nvSpPr>
        <p:spPr bwMode="auto">
          <a:xfrm>
            <a:off x="6302375" y="3614738"/>
            <a:ext cx="393700" cy="134937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0"/>
              </a:cxn>
              <a:cxn ang="0">
                <a:pos x="247" y="0"/>
              </a:cxn>
              <a:cxn ang="0">
                <a:pos x="247" y="74"/>
              </a:cxn>
              <a:cxn ang="0">
                <a:pos x="239" y="71"/>
              </a:cxn>
              <a:cxn ang="0">
                <a:pos x="230" y="68"/>
              </a:cxn>
              <a:cxn ang="0">
                <a:pos x="220" y="66"/>
              </a:cxn>
              <a:cxn ang="0">
                <a:pos x="211" y="65"/>
              </a:cxn>
              <a:cxn ang="0">
                <a:pos x="201" y="64"/>
              </a:cxn>
              <a:cxn ang="0">
                <a:pos x="190" y="63"/>
              </a:cxn>
              <a:cxn ang="0">
                <a:pos x="180" y="63"/>
              </a:cxn>
              <a:cxn ang="0">
                <a:pos x="170" y="64"/>
              </a:cxn>
              <a:cxn ang="0">
                <a:pos x="160" y="65"/>
              </a:cxn>
              <a:cxn ang="0">
                <a:pos x="150" y="66"/>
              </a:cxn>
              <a:cxn ang="0">
                <a:pos x="141" y="68"/>
              </a:cxn>
              <a:cxn ang="0">
                <a:pos x="132" y="71"/>
              </a:cxn>
              <a:cxn ang="0">
                <a:pos x="123" y="74"/>
              </a:cxn>
              <a:cxn ang="0">
                <a:pos x="115" y="76"/>
              </a:cxn>
              <a:cxn ang="0">
                <a:pos x="106" y="79"/>
              </a:cxn>
              <a:cxn ang="0">
                <a:pos x="97" y="81"/>
              </a:cxn>
              <a:cxn ang="0">
                <a:pos x="87" y="82"/>
              </a:cxn>
              <a:cxn ang="0">
                <a:pos x="77" y="83"/>
              </a:cxn>
              <a:cxn ang="0">
                <a:pos x="67" y="84"/>
              </a:cxn>
              <a:cxn ang="0">
                <a:pos x="57" y="84"/>
              </a:cxn>
              <a:cxn ang="0">
                <a:pos x="46" y="83"/>
              </a:cxn>
              <a:cxn ang="0">
                <a:pos x="36" y="82"/>
              </a:cxn>
              <a:cxn ang="0">
                <a:pos x="27" y="81"/>
              </a:cxn>
              <a:cxn ang="0">
                <a:pos x="17" y="79"/>
              </a:cxn>
              <a:cxn ang="0">
                <a:pos x="8" y="76"/>
              </a:cxn>
              <a:cxn ang="0">
                <a:pos x="0" y="74"/>
              </a:cxn>
            </a:cxnLst>
            <a:rect l="0" t="0" r="r" b="b"/>
            <a:pathLst>
              <a:path w="248" h="85">
                <a:moveTo>
                  <a:pt x="0" y="74"/>
                </a:moveTo>
                <a:lnTo>
                  <a:pt x="0" y="0"/>
                </a:lnTo>
                <a:lnTo>
                  <a:pt x="247" y="0"/>
                </a:lnTo>
                <a:lnTo>
                  <a:pt x="247" y="74"/>
                </a:lnTo>
                <a:lnTo>
                  <a:pt x="239" y="71"/>
                </a:lnTo>
                <a:lnTo>
                  <a:pt x="230" y="68"/>
                </a:lnTo>
                <a:lnTo>
                  <a:pt x="220" y="66"/>
                </a:lnTo>
                <a:lnTo>
                  <a:pt x="211" y="65"/>
                </a:lnTo>
                <a:lnTo>
                  <a:pt x="201" y="64"/>
                </a:lnTo>
                <a:lnTo>
                  <a:pt x="190" y="63"/>
                </a:lnTo>
                <a:lnTo>
                  <a:pt x="180" y="63"/>
                </a:lnTo>
                <a:lnTo>
                  <a:pt x="170" y="64"/>
                </a:lnTo>
                <a:lnTo>
                  <a:pt x="160" y="65"/>
                </a:lnTo>
                <a:lnTo>
                  <a:pt x="150" y="66"/>
                </a:lnTo>
                <a:lnTo>
                  <a:pt x="141" y="68"/>
                </a:lnTo>
                <a:lnTo>
                  <a:pt x="132" y="71"/>
                </a:lnTo>
                <a:lnTo>
                  <a:pt x="123" y="74"/>
                </a:lnTo>
                <a:lnTo>
                  <a:pt x="115" y="76"/>
                </a:lnTo>
                <a:lnTo>
                  <a:pt x="106" y="79"/>
                </a:lnTo>
                <a:lnTo>
                  <a:pt x="97" y="81"/>
                </a:lnTo>
                <a:lnTo>
                  <a:pt x="87" y="82"/>
                </a:lnTo>
                <a:lnTo>
                  <a:pt x="77" y="83"/>
                </a:lnTo>
                <a:lnTo>
                  <a:pt x="67" y="84"/>
                </a:lnTo>
                <a:lnTo>
                  <a:pt x="57" y="84"/>
                </a:lnTo>
                <a:lnTo>
                  <a:pt x="46" y="83"/>
                </a:lnTo>
                <a:lnTo>
                  <a:pt x="36" y="82"/>
                </a:lnTo>
                <a:lnTo>
                  <a:pt x="27" y="81"/>
                </a:lnTo>
                <a:lnTo>
                  <a:pt x="17" y="79"/>
                </a:lnTo>
                <a:lnTo>
                  <a:pt x="8" y="76"/>
                </a:lnTo>
                <a:lnTo>
                  <a:pt x="0" y="74"/>
                </a:lnTo>
              </a:path>
            </a:pathLst>
          </a:custGeom>
          <a:solidFill>
            <a:srgbClr val="F95AB7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61" name="Rectangle 53"/>
          <p:cNvSpPr>
            <a:spLocks noChangeArrowheads="1"/>
          </p:cNvSpPr>
          <p:nvPr/>
        </p:nvSpPr>
        <p:spPr bwMode="auto">
          <a:xfrm>
            <a:off x="6407150" y="3624263"/>
            <a:ext cx="184150" cy="92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62" name="Freeform 54"/>
          <p:cNvSpPr>
            <a:spLocks/>
          </p:cNvSpPr>
          <p:nvPr/>
        </p:nvSpPr>
        <p:spPr bwMode="auto">
          <a:xfrm>
            <a:off x="6408738" y="3665538"/>
            <a:ext cx="392112" cy="138112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0"/>
              </a:cxn>
              <a:cxn ang="0">
                <a:pos x="246" y="0"/>
              </a:cxn>
              <a:cxn ang="0">
                <a:pos x="246" y="75"/>
              </a:cxn>
              <a:cxn ang="0">
                <a:pos x="238" y="72"/>
              </a:cxn>
              <a:cxn ang="0">
                <a:pos x="229" y="70"/>
              </a:cxn>
              <a:cxn ang="0">
                <a:pos x="220" y="68"/>
              </a:cxn>
              <a:cxn ang="0">
                <a:pos x="210" y="66"/>
              </a:cxn>
              <a:cxn ang="0">
                <a:pos x="200" y="65"/>
              </a:cxn>
              <a:cxn ang="0">
                <a:pos x="190" y="65"/>
              </a:cxn>
              <a:cxn ang="0">
                <a:pos x="180" y="65"/>
              </a:cxn>
              <a:cxn ang="0">
                <a:pos x="169" y="65"/>
              </a:cxn>
              <a:cxn ang="0">
                <a:pos x="160" y="66"/>
              </a:cxn>
              <a:cxn ang="0">
                <a:pos x="150" y="68"/>
              </a:cxn>
              <a:cxn ang="0">
                <a:pos x="140" y="70"/>
              </a:cxn>
              <a:cxn ang="0">
                <a:pos x="131" y="72"/>
              </a:cxn>
              <a:cxn ang="0">
                <a:pos x="123" y="75"/>
              </a:cxn>
              <a:cxn ang="0">
                <a:pos x="115" y="78"/>
              </a:cxn>
              <a:cxn ang="0">
                <a:pos x="106" y="81"/>
              </a:cxn>
              <a:cxn ang="0">
                <a:pos x="96" y="83"/>
              </a:cxn>
              <a:cxn ang="0">
                <a:pos x="86" y="84"/>
              </a:cxn>
              <a:cxn ang="0">
                <a:pos x="77" y="85"/>
              </a:cxn>
              <a:cxn ang="0">
                <a:pos x="66" y="86"/>
              </a:cxn>
              <a:cxn ang="0">
                <a:pos x="56" y="86"/>
              </a:cxn>
              <a:cxn ang="0">
                <a:pos x="46" y="85"/>
              </a:cxn>
              <a:cxn ang="0">
                <a:pos x="36" y="84"/>
              </a:cxn>
              <a:cxn ang="0">
                <a:pos x="26" y="83"/>
              </a:cxn>
              <a:cxn ang="0">
                <a:pos x="17" y="81"/>
              </a:cxn>
              <a:cxn ang="0">
                <a:pos x="8" y="78"/>
              </a:cxn>
              <a:cxn ang="0">
                <a:pos x="0" y="75"/>
              </a:cxn>
            </a:cxnLst>
            <a:rect l="0" t="0" r="r" b="b"/>
            <a:pathLst>
              <a:path w="247" h="87">
                <a:moveTo>
                  <a:pt x="0" y="75"/>
                </a:moveTo>
                <a:lnTo>
                  <a:pt x="0" y="0"/>
                </a:lnTo>
                <a:lnTo>
                  <a:pt x="246" y="0"/>
                </a:lnTo>
                <a:lnTo>
                  <a:pt x="246" y="75"/>
                </a:lnTo>
                <a:lnTo>
                  <a:pt x="238" y="72"/>
                </a:lnTo>
                <a:lnTo>
                  <a:pt x="229" y="70"/>
                </a:lnTo>
                <a:lnTo>
                  <a:pt x="220" y="68"/>
                </a:lnTo>
                <a:lnTo>
                  <a:pt x="210" y="66"/>
                </a:lnTo>
                <a:lnTo>
                  <a:pt x="200" y="65"/>
                </a:lnTo>
                <a:lnTo>
                  <a:pt x="190" y="65"/>
                </a:lnTo>
                <a:lnTo>
                  <a:pt x="180" y="65"/>
                </a:lnTo>
                <a:lnTo>
                  <a:pt x="169" y="65"/>
                </a:lnTo>
                <a:lnTo>
                  <a:pt x="160" y="66"/>
                </a:lnTo>
                <a:lnTo>
                  <a:pt x="150" y="68"/>
                </a:lnTo>
                <a:lnTo>
                  <a:pt x="140" y="70"/>
                </a:lnTo>
                <a:lnTo>
                  <a:pt x="131" y="72"/>
                </a:lnTo>
                <a:lnTo>
                  <a:pt x="123" y="75"/>
                </a:lnTo>
                <a:lnTo>
                  <a:pt x="115" y="78"/>
                </a:lnTo>
                <a:lnTo>
                  <a:pt x="106" y="81"/>
                </a:lnTo>
                <a:lnTo>
                  <a:pt x="96" y="83"/>
                </a:lnTo>
                <a:lnTo>
                  <a:pt x="86" y="84"/>
                </a:lnTo>
                <a:lnTo>
                  <a:pt x="77" y="85"/>
                </a:lnTo>
                <a:lnTo>
                  <a:pt x="66" y="86"/>
                </a:lnTo>
                <a:lnTo>
                  <a:pt x="56" y="86"/>
                </a:lnTo>
                <a:lnTo>
                  <a:pt x="46" y="85"/>
                </a:lnTo>
                <a:lnTo>
                  <a:pt x="36" y="84"/>
                </a:lnTo>
                <a:lnTo>
                  <a:pt x="26" y="83"/>
                </a:lnTo>
                <a:lnTo>
                  <a:pt x="17" y="81"/>
                </a:lnTo>
                <a:lnTo>
                  <a:pt x="8" y="78"/>
                </a:lnTo>
                <a:lnTo>
                  <a:pt x="0" y="75"/>
                </a:lnTo>
              </a:path>
            </a:pathLst>
          </a:custGeom>
          <a:solidFill>
            <a:srgbClr val="EE936E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63" name="Rectangle 55"/>
          <p:cNvSpPr>
            <a:spLocks noChangeArrowheads="1"/>
          </p:cNvSpPr>
          <p:nvPr/>
        </p:nvSpPr>
        <p:spPr bwMode="auto">
          <a:xfrm>
            <a:off x="6511925" y="3676650"/>
            <a:ext cx="184150" cy="92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64" name="Freeform 56"/>
          <p:cNvSpPr>
            <a:spLocks/>
          </p:cNvSpPr>
          <p:nvPr/>
        </p:nvSpPr>
        <p:spPr bwMode="auto">
          <a:xfrm>
            <a:off x="6513513" y="3719513"/>
            <a:ext cx="392112" cy="138112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0"/>
              </a:cxn>
              <a:cxn ang="0">
                <a:pos x="246" y="0"/>
              </a:cxn>
              <a:cxn ang="0">
                <a:pos x="246" y="75"/>
              </a:cxn>
              <a:cxn ang="0">
                <a:pos x="238" y="72"/>
              </a:cxn>
              <a:cxn ang="0">
                <a:pos x="229" y="70"/>
              </a:cxn>
              <a:cxn ang="0">
                <a:pos x="220" y="68"/>
              </a:cxn>
              <a:cxn ang="0">
                <a:pos x="210" y="66"/>
              </a:cxn>
              <a:cxn ang="0">
                <a:pos x="200" y="65"/>
              </a:cxn>
              <a:cxn ang="0">
                <a:pos x="190" y="65"/>
              </a:cxn>
              <a:cxn ang="0">
                <a:pos x="180" y="65"/>
              </a:cxn>
              <a:cxn ang="0">
                <a:pos x="169" y="65"/>
              </a:cxn>
              <a:cxn ang="0">
                <a:pos x="160" y="66"/>
              </a:cxn>
              <a:cxn ang="0">
                <a:pos x="150" y="68"/>
              </a:cxn>
              <a:cxn ang="0">
                <a:pos x="140" y="70"/>
              </a:cxn>
              <a:cxn ang="0">
                <a:pos x="131" y="72"/>
              </a:cxn>
              <a:cxn ang="0">
                <a:pos x="123" y="75"/>
              </a:cxn>
              <a:cxn ang="0">
                <a:pos x="115" y="78"/>
              </a:cxn>
              <a:cxn ang="0">
                <a:pos x="106" y="81"/>
              </a:cxn>
              <a:cxn ang="0">
                <a:pos x="96" y="83"/>
              </a:cxn>
              <a:cxn ang="0">
                <a:pos x="86" y="84"/>
              </a:cxn>
              <a:cxn ang="0">
                <a:pos x="77" y="85"/>
              </a:cxn>
              <a:cxn ang="0">
                <a:pos x="66" y="86"/>
              </a:cxn>
              <a:cxn ang="0">
                <a:pos x="56" y="86"/>
              </a:cxn>
              <a:cxn ang="0">
                <a:pos x="46" y="85"/>
              </a:cxn>
              <a:cxn ang="0">
                <a:pos x="36" y="84"/>
              </a:cxn>
              <a:cxn ang="0">
                <a:pos x="26" y="83"/>
              </a:cxn>
              <a:cxn ang="0">
                <a:pos x="17" y="81"/>
              </a:cxn>
              <a:cxn ang="0">
                <a:pos x="8" y="78"/>
              </a:cxn>
              <a:cxn ang="0">
                <a:pos x="0" y="75"/>
              </a:cxn>
            </a:cxnLst>
            <a:rect l="0" t="0" r="r" b="b"/>
            <a:pathLst>
              <a:path w="247" h="87">
                <a:moveTo>
                  <a:pt x="0" y="75"/>
                </a:moveTo>
                <a:lnTo>
                  <a:pt x="0" y="0"/>
                </a:lnTo>
                <a:lnTo>
                  <a:pt x="246" y="0"/>
                </a:lnTo>
                <a:lnTo>
                  <a:pt x="246" y="75"/>
                </a:lnTo>
                <a:lnTo>
                  <a:pt x="238" y="72"/>
                </a:lnTo>
                <a:lnTo>
                  <a:pt x="229" y="70"/>
                </a:lnTo>
                <a:lnTo>
                  <a:pt x="220" y="68"/>
                </a:lnTo>
                <a:lnTo>
                  <a:pt x="210" y="66"/>
                </a:lnTo>
                <a:lnTo>
                  <a:pt x="200" y="65"/>
                </a:lnTo>
                <a:lnTo>
                  <a:pt x="190" y="65"/>
                </a:lnTo>
                <a:lnTo>
                  <a:pt x="180" y="65"/>
                </a:lnTo>
                <a:lnTo>
                  <a:pt x="169" y="65"/>
                </a:lnTo>
                <a:lnTo>
                  <a:pt x="160" y="66"/>
                </a:lnTo>
                <a:lnTo>
                  <a:pt x="150" y="68"/>
                </a:lnTo>
                <a:lnTo>
                  <a:pt x="140" y="70"/>
                </a:lnTo>
                <a:lnTo>
                  <a:pt x="131" y="72"/>
                </a:lnTo>
                <a:lnTo>
                  <a:pt x="123" y="75"/>
                </a:lnTo>
                <a:lnTo>
                  <a:pt x="115" y="78"/>
                </a:lnTo>
                <a:lnTo>
                  <a:pt x="106" y="81"/>
                </a:lnTo>
                <a:lnTo>
                  <a:pt x="96" y="83"/>
                </a:lnTo>
                <a:lnTo>
                  <a:pt x="86" y="84"/>
                </a:lnTo>
                <a:lnTo>
                  <a:pt x="77" y="85"/>
                </a:lnTo>
                <a:lnTo>
                  <a:pt x="66" y="86"/>
                </a:lnTo>
                <a:lnTo>
                  <a:pt x="56" y="86"/>
                </a:lnTo>
                <a:lnTo>
                  <a:pt x="46" y="85"/>
                </a:lnTo>
                <a:lnTo>
                  <a:pt x="36" y="84"/>
                </a:lnTo>
                <a:lnTo>
                  <a:pt x="26" y="83"/>
                </a:lnTo>
                <a:lnTo>
                  <a:pt x="17" y="81"/>
                </a:lnTo>
                <a:lnTo>
                  <a:pt x="8" y="78"/>
                </a:lnTo>
                <a:lnTo>
                  <a:pt x="0" y="75"/>
                </a:lnTo>
              </a:path>
            </a:pathLst>
          </a:custGeom>
          <a:solidFill>
            <a:srgbClr val="438E00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465" name="Rectangle 57"/>
          <p:cNvSpPr>
            <a:spLocks noChangeArrowheads="1"/>
          </p:cNvSpPr>
          <p:nvPr/>
        </p:nvSpPr>
        <p:spPr bwMode="auto">
          <a:xfrm>
            <a:off x="6616700" y="3730625"/>
            <a:ext cx="184150" cy="92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7285038" y="2755900"/>
            <a:ext cx="952500" cy="593725"/>
            <a:chOff x="4589" y="1736"/>
            <a:chExt cx="600" cy="374"/>
          </a:xfrm>
        </p:grpSpPr>
        <p:sp>
          <p:nvSpPr>
            <p:cNvPr id="17467" name="Rectangle 59"/>
            <p:cNvSpPr>
              <a:spLocks noChangeArrowheads="1"/>
            </p:cNvSpPr>
            <p:nvPr/>
          </p:nvSpPr>
          <p:spPr bwMode="auto">
            <a:xfrm>
              <a:off x="4593" y="1740"/>
              <a:ext cx="591" cy="365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468" name="Rectangle 60"/>
            <p:cNvSpPr>
              <a:spLocks noChangeArrowheads="1"/>
            </p:cNvSpPr>
            <p:nvPr/>
          </p:nvSpPr>
          <p:spPr bwMode="auto">
            <a:xfrm>
              <a:off x="4589" y="1736"/>
              <a:ext cx="600" cy="374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469" name="Freeform 61"/>
            <p:cNvSpPr>
              <a:spLocks/>
            </p:cNvSpPr>
            <p:nvPr/>
          </p:nvSpPr>
          <p:spPr bwMode="auto">
            <a:xfrm>
              <a:off x="4894" y="1821"/>
              <a:ext cx="32" cy="120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31" y="0"/>
                </a:cxn>
                <a:cxn ang="0">
                  <a:pos x="31" y="62"/>
                </a:cxn>
                <a:cxn ang="0">
                  <a:pos x="0" y="119"/>
                </a:cxn>
                <a:cxn ang="0">
                  <a:pos x="0" y="58"/>
                </a:cxn>
              </a:cxnLst>
              <a:rect l="0" t="0" r="r" b="b"/>
              <a:pathLst>
                <a:path w="32" h="120">
                  <a:moveTo>
                    <a:pt x="0" y="58"/>
                  </a:moveTo>
                  <a:lnTo>
                    <a:pt x="31" y="0"/>
                  </a:lnTo>
                  <a:lnTo>
                    <a:pt x="31" y="62"/>
                  </a:lnTo>
                  <a:lnTo>
                    <a:pt x="0" y="119"/>
                  </a:lnTo>
                  <a:lnTo>
                    <a:pt x="0" y="58"/>
                  </a:lnTo>
                </a:path>
              </a:pathLst>
            </a:custGeom>
            <a:solidFill>
              <a:srgbClr val="40407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nl-NL"/>
            </a:p>
          </p:txBody>
        </p:sp>
        <p:sp>
          <p:nvSpPr>
            <p:cNvPr id="17470" name="Freeform 62"/>
            <p:cNvSpPr>
              <a:spLocks/>
            </p:cNvSpPr>
            <p:nvPr/>
          </p:nvSpPr>
          <p:spPr bwMode="auto">
            <a:xfrm>
              <a:off x="5066" y="1893"/>
              <a:ext cx="24" cy="90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23" y="3"/>
                </a:cxn>
                <a:cxn ang="0">
                  <a:pos x="23" y="4"/>
                </a:cxn>
                <a:cxn ang="0">
                  <a:pos x="22" y="5"/>
                </a:cxn>
                <a:cxn ang="0">
                  <a:pos x="22" y="6"/>
                </a:cxn>
                <a:cxn ang="0">
                  <a:pos x="21" y="9"/>
                </a:cxn>
                <a:cxn ang="0">
                  <a:pos x="20" y="11"/>
                </a:cxn>
                <a:cxn ang="0">
                  <a:pos x="19" y="13"/>
                </a:cxn>
                <a:cxn ang="0">
                  <a:pos x="18" y="14"/>
                </a:cxn>
                <a:cxn ang="0">
                  <a:pos x="15" y="17"/>
                </a:cxn>
                <a:cxn ang="0">
                  <a:pos x="14" y="18"/>
                </a:cxn>
                <a:cxn ang="0">
                  <a:pos x="12" y="19"/>
                </a:cxn>
                <a:cxn ang="0">
                  <a:pos x="11" y="20"/>
                </a:cxn>
                <a:cxn ang="0">
                  <a:pos x="9" y="22"/>
                </a:cxn>
                <a:cxn ang="0">
                  <a:pos x="7" y="23"/>
                </a:cxn>
                <a:cxn ang="0">
                  <a:pos x="4" y="24"/>
                </a:cxn>
                <a:cxn ang="0">
                  <a:pos x="3" y="25"/>
                </a:cxn>
                <a:cxn ang="0">
                  <a:pos x="0" y="28"/>
                </a:cxn>
                <a:cxn ang="0">
                  <a:pos x="0" y="89"/>
                </a:cxn>
                <a:cxn ang="0">
                  <a:pos x="3" y="87"/>
                </a:cxn>
                <a:cxn ang="0">
                  <a:pos x="4" y="85"/>
                </a:cxn>
                <a:cxn ang="0">
                  <a:pos x="7" y="84"/>
                </a:cxn>
                <a:cxn ang="0">
                  <a:pos x="9" y="83"/>
                </a:cxn>
                <a:cxn ang="0">
                  <a:pos x="11" y="82"/>
                </a:cxn>
                <a:cxn ang="0">
                  <a:pos x="12" y="80"/>
                </a:cxn>
                <a:cxn ang="0">
                  <a:pos x="14" y="79"/>
                </a:cxn>
                <a:cxn ang="0">
                  <a:pos x="15" y="78"/>
                </a:cxn>
                <a:cxn ang="0">
                  <a:pos x="18" y="75"/>
                </a:cxn>
                <a:cxn ang="0">
                  <a:pos x="19" y="74"/>
                </a:cxn>
                <a:cxn ang="0">
                  <a:pos x="20" y="73"/>
                </a:cxn>
                <a:cxn ang="0">
                  <a:pos x="21" y="70"/>
                </a:cxn>
                <a:cxn ang="0">
                  <a:pos x="22" y="68"/>
                </a:cxn>
                <a:cxn ang="0">
                  <a:pos x="22" y="66"/>
                </a:cxn>
                <a:cxn ang="0">
                  <a:pos x="23" y="65"/>
                </a:cxn>
                <a:cxn ang="0">
                  <a:pos x="23" y="64"/>
                </a:cxn>
                <a:cxn ang="0">
                  <a:pos x="23" y="61"/>
                </a:cxn>
                <a:cxn ang="0">
                  <a:pos x="23" y="0"/>
                </a:cxn>
              </a:cxnLst>
              <a:rect l="0" t="0" r="r" b="b"/>
              <a:pathLst>
                <a:path w="24" h="90">
                  <a:moveTo>
                    <a:pt x="23" y="0"/>
                  </a:moveTo>
                  <a:lnTo>
                    <a:pt x="23" y="3"/>
                  </a:lnTo>
                  <a:lnTo>
                    <a:pt x="23" y="4"/>
                  </a:lnTo>
                  <a:lnTo>
                    <a:pt x="22" y="5"/>
                  </a:lnTo>
                  <a:lnTo>
                    <a:pt x="22" y="6"/>
                  </a:lnTo>
                  <a:lnTo>
                    <a:pt x="21" y="9"/>
                  </a:lnTo>
                  <a:lnTo>
                    <a:pt x="20" y="11"/>
                  </a:lnTo>
                  <a:lnTo>
                    <a:pt x="19" y="13"/>
                  </a:lnTo>
                  <a:lnTo>
                    <a:pt x="18" y="14"/>
                  </a:lnTo>
                  <a:lnTo>
                    <a:pt x="15" y="17"/>
                  </a:lnTo>
                  <a:lnTo>
                    <a:pt x="14" y="18"/>
                  </a:lnTo>
                  <a:lnTo>
                    <a:pt x="12" y="19"/>
                  </a:lnTo>
                  <a:lnTo>
                    <a:pt x="11" y="20"/>
                  </a:lnTo>
                  <a:lnTo>
                    <a:pt x="9" y="22"/>
                  </a:lnTo>
                  <a:lnTo>
                    <a:pt x="7" y="23"/>
                  </a:lnTo>
                  <a:lnTo>
                    <a:pt x="4" y="24"/>
                  </a:lnTo>
                  <a:lnTo>
                    <a:pt x="3" y="25"/>
                  </a:lnTo>
                  <a:lnTo>
                    <a:pt x="0" y="28"/>
                  </a:lnTo>
                  <a:lnTo>
                    <a:pt x="0" y="89"/>
                  </a:lnTo>
                  <a:lnTo>
                    <a:pt x="3" y="87"/>
                  </a:lnTo>
                  <a:lnTo>
                    <a:pt x="4" y="85"/>
                  </a:lnTo>
                  <a:lnTo>
                    <a:pt x="7" y="84"/>
                  </a:lnTo>
                  <a:lnTo>
                    <a:pt x="9" y="83"/>
                  </a:lnTo>
                  <a:lnTo>
                    <a:pt x="11" y="82"/>
                  </a:lnTo>
                  <a:lnTo>
                    <a:pt x="12" y="80"/>
                  </a:lnTo>
                  <a:lnTo>
                    <a:pt x="14" y="79"/>
                  </a:lnTo>
                  <a:lnTo>
                    <a:pt x="15" y="78"/>
                  </a:lnTo>
                  <a:lnTo>
                    <a:pt x="18" y="75"/>
                  </a:lnTo>
                  <a:lnTo>
                    <a:pt x="19" y="74"/>
                  </a:lnTo>
                  <a:lnTo>
                    <a:pt x="20" y="73"/>
                  </a:lnTo>
                  <a:lnTo>
                    <a:pt x="21" y="70"/>
                  </a:lnTo>
                  <a:lnTo>
                    <a:pt x="22" y="68"/>
                  </a:lnTo>
                  <a:lnTo>
                    <a:pt x="22" y="66"/>
                  </a:lnTo>
                  <a:lnTo>
                    <a:pt x="23" y="65"/>
                  </a:lnTo>
                  <a:lnTo>
                    <a:pt x="23" y="64"/>
                  </a:lnTo>
                  <a:lnTo>
                    <a:pt x="23" y="61"/>
                  </a:lnTo>
                  <a:lnTo>
                    <a:pt x="23" y="0"/>
                  </a:lnTo>
                </a:path>
              </a:pathLst>
            </a:custGeom>
            <a:solidFill>
              <a:srgbClr val="40103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nl-NL"/>
            </a:p>
          </p:txBody>
        </p:sp>
        <p:sp>
          <p:nvSpPr>
            <p:cNvPr id="17471" name="Freeform 63"/>
            <p:cNvSpPr>
              <a:spLocks/>
            </p:cNvSpPr>
            <p:nvPr/>
          </p:nvSpPr>
          <p:spPr bwMode="auto">
            <a:xfrm>
              <a:off x="4981" y="1921"/>
              <a:ext cx="86" cy="87"/>
            </a:xfrm>
            <a:custGeom>
              <a:avLst/>
              <a:gdLst/>
              <a:ahLst/>
              <a:cxnLst>
                <a:cxn ang="0">
                  <a:pos x="85" y="0"/>
                </a:cxn>
                <a:cxn ang="0">
                  <a:pos x="81" y="1"/>
                </a:cxn>
                <a:cxn ang="0">
                  <a:pos x="80" y="3"/>
                </a:cxn>
                <a:cxn ang="0">
                  <a:pos x="76" y="4"/>
                </a:cxn>
                <a:cxn ang="0">
                  <a:pos x="72" y="5"/>
                </a:cxn>
                <a:cxn ang="0">
                  <a:pos x="70" y="6"/>
                </a:cxn>
                <a:cxn ang="0">
                  <a:pos x="67" y="8"/>
                </a:cxn>
                <a:cxn ang="0">
                  <a:pos x="62" y="9"/>
                </a:cxn>
                <a:cxn ang="0">
                  <a:pos x="60" y="10"/>
                </a:cxn>
                <a:cxn ang="0">
                  <a:pos x="55" y="12"/>
                </a:cxn>
                <a:cxn ang="0">
                  <a:pos x="50" y="13"/>
                </a:cxn>
                <a:cxn ang="0">
                  <a:pos x="47" y="14"/>
                </a:cxn>
                <a:cxn ang="0">
                  <a:pos x="43" y="15"/>
                </a:cxn>
                <a:cxn ang="0">
                  <a:pos x="37" y="17"/>
                </a:cxn>
                <a:cxn ang="0">
                  <a:pos x="35" y="18"/>
                </a:cxn>
                <a:cxn ang="0">
                  <a:pos x="29" y="19"/>
                </a:cxn>
                <a:cxn ang="0">
                  <a:pos x="24" y="20"/>
                </a:cxn>
                <a:cxn ang="0">
                  <a:pos x="20" y="20"/>
                </a:cxn>
                <a:cxn ang="0">
                  <a:pos x="15" y="22"/>
                </a:cxn>
                <a:cxn ang="0">
                  <a:pos x="9" y="23"/>
                </a:cxn>
                <a:cxn ang="0">
                  <a:pos x="6" y="23"/>
                </a:cxn>
                <a:cxn ang="0">
                  <a:pos x="0" y="24"/>
                </a:cxn>
                <a:cxn ang="0">
                  <a:pos x="0" y="86"/>
                </a:cxn>
                <a:cxn ang="0">
                  <a:pos x="6" y="84"/>
                </a:cxn>
                <a:cxn ang="0">
                  <a:pos x="9" y="84"/>
                </a:cxn>
                <a:cxn ang="0">
                  <a:pos x="15" y="83"/>
                </a:cxn>
                <a:cxn ang="0">
                  <a:pos x="20" y="82"/>
                </a:cxn>
                <a:cxn ang="0">
                  <a:pos x="24" y="82"/>
                </a:cxn>
                <a:cxn ang="0">
                  <a:pos x="29" y="80"/>
                </a:cxn>
                <a:cxn ang="0">
                  <a:pos x="35" y="79"/>
                </a:cxn>
                <a:cxn ang="0">
                  <a:pos x="37" y="78"/>
                </a:cxn>
                <a:cxn ang="0">
                  <a:pos x="43" y="77"/>
                </a:cxn>
                <a:cxn ang="0">
                  <a:pos x="47" y="75"/>
                </a:cxn>
                <a:cxn ang="0">
                  <a:pos x="50" y="74"/>
                </a:cxn>
                <a:cxn ang="0">
                  <a:pos x="55" y="73"/>
                </a:cxn>
                <a:cxn ang="0">
                  <a:pos x="60" y="71"/>
                </a:cxn>
                <a:cxn ang="0">
                  <a:pos x="62" y="70"/>
                </a:cxn>
                <a:cxn ang="0">
                  <a:pos x="67" y="69"/>
                </a:cxn>
                <a:cxn ang="0">
                  <a:pos x="70" y="68"/>
                </a:cxn>
                <a:cxn ang="0">
                  <a:pos x="72" y="66"/>
                </a:cxn>
                <a:cxn ang="0">
                  <a:pos x="76" y="65"/>
                </a:cxn>
                <a:cxn ang="0">
                  <a:pos x="80" y="64"/>
                </a:cxn>
                <a:cxn ang="0">
                  <a:pos x="81" y="63"/>
                </a:cxn>
                <a:cxn ang="0">
                  <a:pos x="85" y="61"/>
                </a:cxn>
                <a:cxn ang="0">
                  <a:pos x="85" y="0"/>
                </a:cxn>
              </a:cxnLst>
              <a:rect l="0" t="0" r="r" b="b"/>
              <a:pathLst>
                <a:path w="86" h="87">
                  <a:moveTo>
                    <a:pt x="85" y="0"/>
                  </a:moveTo>
                  <a:lnTo>
                    <a:pt x="81" y="1"/>
                  </a:lnTo>
                  <a:lnTo>
                    <a:pt x="80" y="3"/>
                  </a:lnTo>
                  <a:lnTo>
                    <a:pt x="76" y="4"/>
                  </a:lnTo>
                  <a:lnTo>
                    <a:pt x="72" y="5"/>
                  </a:lnTo>
                  <a:lnTo>
                    <a:pt x="70" y="6"/>
                  </a:lnTo>
                  <a:lnTo>
                    <a:pt x="67" y="8"/>
                  </a:lnTo>
                  <a:lnTo>
                    <a:pt x="62" y="9"/>
                  </a:lnTo>
                  <a:lnTo>
                    <a:pt x="60" y="10"/>
                  </a:lnTo>
                  <a:lnTo>
                    <a:pt x="55" y="12"/>
                  </a:lnTo>
                  <a:lnTo>
                    <a:pt x="50" y="13"/>
                  </a:lnTo>
                  <a:lnTo>
                    <a:pt x="47" y="14"/>
                  </a:lnTo>
                  <a:lnTo>
                    <a:pt x="43" y="15"/>
                  </a:lnTo>
                  <a:lnTo>
                    <a:pt x="37" y="17"/>
                  </a:lnTo>
                  <a:lnTo>
                    <a:pt x="35" y="18"/>
                  </a:lnTo>
                  <a:lnTo>
                    <a:pt x="29" y="19"/>
                  </a:lnTo>
                  <a:lnTo>
                    <a:pt x="24" y="20"/>
                  </a:lnTo>
                  <a:lnTo>
                    <a:pt x="20" y="20"/>
                  </a:lnTo>
                  <a:lnTo>
                    <a:pt x="15" y="22"/>
                  </a:lnTo>
                  <a:lnTo>
                    <a:pt x="9" y="23"/>
                  </a:lnTo>
                  <a:lnTo>
                    <a:pt x="6" y="23"/>
                  </a:lnTo>
                  <a:lnTo>
                    <a:pt x="0" y="24"/>
                  </a:lnTo>
                  <a:lnTo>
                    <a:pt x="0" y="86"/>
                  </a:lnTo>
                  <a:lnTo>
                    <a:pt x="6" y="84"/>
                  </a:lnTo>
                  <a:lnTo>
                    <a:pt x="9" y="84"/>
                  </a:lnTo>
                  <a:lnTo>
                    <a:pt x="15" y="83"/>
                  </a:lnTo>
                  <a:lnTo>
                    <a:pt x="20" y="82"/>
                  </a:lnTo>
                  <a:lnTo>
                    <a:pt x="24" y="82"/>
                  </a:lnTo>
                  <a:lnTo>
                    <a:pt x="29" y="80"/>
                  </a:lnTo>
                  <a:lnTo>
                    <a:pt x="35" y="79"/>
                  </a:lnTo>
                  <a:lnTo>
                    <a:pt x="37" y="78"/>
                  </a:lnTo>
                  <a:lnTo>
                    <a:pt x="43" y="77"/>
                  </a:lnTo>
                  <a:lnTo>
                    <a:pt x="47" y="75"/>
                  </a:lnTo>
                  <a:lnTo>
                    <a:pt x="50" y="74"/>
                  </a:lnTo>
                  <a:lnTo>
                    <a:pt x="55" y="73"/>
                  </a:lnTo>
                  <a:lnTo>
                    <a:pt x="60" y="71"/>
                  </a:lnTo>
                  <a:lnTo>
                    <a:pt x="62" y="70"/>
                  </a:lnTo>
                  <a:lnTo>
                    <a:pt x="67" y="69"/>
                  </a:lnTo>
                  <a:lnTo>
                    <a:pt x="70" y="68"/>
                  </a:lnTo>
                  <a:lnTo>
                    <a:pt x="72" y="66"/>
                  </a:lnTo>
                  <a:lnTo>
                    <a:pt x="76" y="65"/>
                  </a:lnTo>
                  <a:lnTo>
                    <a:pt x="80" y="64"/>
                  </a:lnTo>
                  <a:lnTo>
                    <a:pt x="81" y="63"/>
                  </a:lnTo>
                  <a:lnTo>
                    <a:pt x="85" y="61"/>
                  </a:lnTo>
                  <a:lnTo>
                    <a:pt x="85" y="0"/>
                  </a:lnTo>
                </a:path>
              </a:pathLst>
            </a:custGeom>
            <a:solidFill>
              <a:srgbClr val="7F7F6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nl-NL"/>
            </a:p>
          </p:txBody>
        </p:sp>
        <p:sp>
          <p:nvSpPr>
            <p:cNvPr id="17472" name="Freeform 64"/>
            <p:cNvSpPr>
              <a:spLocks/>
            </p:cNvSpPr>
            <p:nvPr/>
          </p:nvSpPr>
          <p:spPr bwMode="auto">
            <a:xfrm>
              <a:off x="4694" y="1893"/>
              <a:ext cx="126" cy="117"/>
            </a:xfrm>
            <a:custGeom>
              <a:avLst/>
              <a:gdLst/>
              <a:ahLst/>
              <a:cxnLst>
                <a:cxn ang="0">
                  <a:pos x="119" y="54"/>
                </a:cxn>
                <a:cxn ang="0">
                  <a:pos x="109" y="52"/>
                </a:cxn>
                <a:cxn ang="0">
                  <a:pos x="100" y="51"/>
                </a:cxn>
                <a:cxn ang="0">
                  <a:pos x="89" y="48"/>
                </a:cxn>
                <a:cxn ang="0">
                  <a:pos x="80" y="47"/>
                </a:cxn>
                <a:cxn ang="0">
                  <a:pos x="72" y="46"/>
                </a:cxn>
                <a:cxn ang="0">
                  <a:pos x="64" y="43"/>
                </a:cxn>
                <a:cxn ang="0">
                  <a:pos x="55" y="41"/>
                </a:cxn>
                <a:cxn ang="0">
                  <a:pos x="48" y="38"/>
                </a:cxn>
                <a:cxn ang="0">
                  <a:pos x="41" y="36"/>
                </a:cxn>
                <a:cxn ang="0">
                  <a:pos x="34" y="33"/>
                </a:cxn>
                <a:cxn ang="0">
                  <a:pos x="28" y="31"/>
                </a:cxn>
                <a:cxn ang="0">
                  <a:pos x="22" y="28"/>
                </a:cxn>
                <a:cxn ang="0">
                  <a:pos x="18" y="24"/>
                </a:cxn>
                <a:cxn ang="0">
                  <a:pos x="12" y="22"/>
                </a:cxn>
                <a:cxn ang="0">
                  <a:pos x="9" y="18"/>
                </a:cxn>
                <a:cxn ang="0">
                  <a:pos x="7" y="15"/>
                </a:cxn>
                <a:cxn ang="0">
                  <a:pos x="3" y="11"/>
                </a:cxn>
                <a:cxn ang="0">
                  <a:pos x="1" y="9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61"/>
                </a:cxn>
                <a:cxn ang="0">
                  <a:pos x="0" y="65"/>
                </a:cxn>
                <a:cxn ang="0">
                  <a:pos x="1" y="69"/>
                </a:cxn>
                <a:cxn ang="0">
                  <a:pos x="2" y="71"/>
                </a:cxn>
                <a:cxn ang="0">
                  <a:pos x="4" y="74"/>
                </a:cxn>
                <a:cxn ang="0">
                  <a:pos x="8" y="78"/>
                </a:cxn>
                <a:cxn ang="0">
                  <a:pos x="11" y="82"/>
                </a:cxn>
                <a:cxn ang="0">
                  <a:pos x="16" y="84"/>
                </a:cxn>
                <a:cxn ang="0">
                  <a:pos x="20" y="87"/>
                </a:cxn>
                <a:cxn ang="0">
                  <a:pos x="26" y="91"/>
                </a:cxn>
                <a:cxn ang="0">
                  <a:pos x="31" y="93"/>
                </a:cxn>
                <a:cxn ang="0">
                  <a:pos x="37" y="96"/>
                </a:cxn>
                <a:cxn ang="0">
                  <a:pos x="44" y="98"/>
                </a:cxn>
                <a:cxn ang="0">
                  <a:pos x="53" y="101"/>
                </a:cxn>
                <a:cxn ang="0">
                  <a:pos x="59" y="103"/>
                </a:cxn>
                <a:cxn ang="0">
                  <a:pos x="66" y="106"/>
                </a:cxn>
                <a:cxn ang="0">
                  <a:pos x="78" y="108"/>
                </a:cxn>
                <a:cxn ang="0">
                  <a:pos x="86" y="110"/>
                </a:cxn>
                <a:cxn ang="0">
                  <a:pos x="95" y="111"/>
                </a:cxn>
                <a:cxn ang="0">
                  <a:pos x="104" y="112"/>
                </a:cxn>
                <a:cxn ang="0">
                  <a:pos x="116" y="115"/>
                </a:cxn>
                <a:cxn ang="0">
                  <a:pos x="125" y="116"/>
                </a:cxn>
              </a:cxnLst>
              <a:rect l="0" t="0" r="r" b="b"/>
              <a:pathLst>
                <a:path w="126" h="117">
                  <a:moveTo>
                    <a:pt x="125" y="55"/>
                  </a:moveTo>
                  <a:lnTo>
                    <a:pt x="119" y="54"/>
                  </a:lnTo>
                  <a:lnTo>
                    <a:pt x="116" y="54"/>
                  </a:lnTo>
                  <a:lnTo>
                    <a:pt x="109" y="52"/>
                  </a:lnTo>
                  <a:lnTo>
                    <a:pt x="104" y="51"/>
                  </a:lnTo>
                  <a:lnTo>
                    <a:pt x="100" y="51"/>
                  </a:lnTo>
                  <a:lnTo>
                    <a:pt x="95" y="50"/>
                  </a:lnTo>
                  <a:lnTo>
                    <a:pt x="89" y="48"/>
                  </a:lnTo>
                  <a:lnTo>
                    <a:pt x="86" y="48"/>
                  </a:lnTo>
                  <a:lnTo>
                    <a:pt x="80" y="47"/>
                  </a:lnTo>
                  <a:lnTo>
                    <a:pt x="78" y="47"/>
                  </a:lnTo>
                  <a:lnTo>
                    <a:pt x="72" y="46"/>
                  </a:lnTo>
                  <a:lnTo>
                    <a:pt x="66" y="45"/>
                  </a:lnTo>
                  <a:lnTo>
                    <a:pt x="64" y="43"/>
                  </a:lnTo>
                  <a:lnTo>
                    <a:pt x="59" y="42"/>
                  </a:lnTo>
                  <a:lnTo>
                    <a:pt x="55" y="41"/>
                  </a:lnTo>
                  <a:lnTo>
                    <a:pt x="53" y="40"/>
                  </a:lnTo>
                  <a:lnTo>
                    <a:pt x="48" y="38"/>
                  </a:lnTo>
                  <a:lnTo>
                    <a:pt x="44" y="37"/>
                  </a:lnTo>
                  <a:lnTo>
                    <a:pt x="41" y="36"/>
                  </a:lnTo>
                  <a:lnTo>
                    <a:pt x="37" y="34"/>
                  </a:lnTo>
                  <a:lnTo>
                    <a:pt x="34" y="33"/>
                  </a:lnTo>
                  <a:lnTo>
                    <a:pt x="31" y="32"/>
                  </a:lnTo>
                  <a:lnTo>
                    <a:pt x="28" y="31"/>
                  </a:lnTo>
                  <a:lnTo>
                    <a:pt x="26" y="29"/>
                  </a:lnTo>
                  <a:lnTo>
                    <a:pt x="22" y="28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6" y="23"/>
                  </a:lnTo>
                  <a:lnTo>
                    <a:pt x="12" y="22"/>
                  </a:lnTo>
                  <a:lnTo>
                    <a:pt x="11" y="20"/>
                  </a:lnTo>
                  <a:lnTo>
                    <a:pt x="9" y="18"/>
                  </a:lnTo>
                  <a:lnTo>
                    <a:pt x="8" y="17"/>
                  </a:lnTo>
                  <a:lnTo>
                    <a:pt x="7" y="15"/>
                  </a:lnTo>
                  <a:lnTo>
                    <a:pt x="4" y="13"/>
                  </a:lnTo>
                  <a:lnTo>
                    <a:pt x="3" y="11"/>
                  </a:lnTo>
                  <a:lnTo>
                    <a:pt x="2" y="10"/>
                  </a:lnTo>
                  <a:lnTo>
                    <a:pt x="1" y="9"/>
                  </a:lnTo>
                  <a:lnTo>
                    <a:pt x="1" y="8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0" y="65"/>
                  </a:lnTo>
                  <a:lnTo>
                    <a:pt x="0" y="66"/>
                  </a:lnTo>
                  <a:lnTo>
                    <a:pt x="1" y="69"/>
                  </a:lnTo>
                  <a:lnTo>
                    <a:pt x="1" y="70"/>
                  </a:lnTo>
                  <a:lnTo>
                    <a:pt x="2" y="71"/>
                  </a:lnTo>
                  <a:lnTo>
                    <a:pt x="3" y="73"/>
                  </a:lnTo>
                  <a:lnTo>
                    <a:pt x="4" y="74"/>
                  </a:lnTo>
                  <a:lnTo>
                    <a:pt x="7" y="77"/>
                  </a:lnTo>
                  <a:lnTo>
                    <a:pt x="8" y="78"/>
                  </a:lnTo>
                  <a:lnTo>
                    <a:pt x="9" y="79"/>
                  </a:lnTo>
                  <a:lnTo>
                    <a:pt x="11" y="82"/>
                  </a:lnTo>
                  <a:lnTo>
                    <a:pt x="12" y="83"/>
                  </a:lnTo>
                  <a:lnTo>
                    <a:pt x="16" y="84"/>
                  </a:lnTo>
                  <a:lnTo>
                    <a:pt x="18" y="85"/>
                  </a:lnTo>
                  <a:lnTo>
                    <a:pt x="20" y="87"/>
                  </a:lnTo>
                  <a:lnTo>
                    <a:pt x="22" y="89"/>
                  </a:lnTo>
                  <a:lnTo>
                    <a:pt x="26" y="91"/>
                  </a:lnTo>
                  <a:lnTo>
                    <a:pt x="28" y="92"/>
                  </a:lnTo>
                  <a:lnTo>
                    <a:pt x="31" y="93"/>
                  </a:lnTo>
                  <a:lnTo>
                    <a:pt x="34" y="94"/>
                  </a:lnTo>
                  <a:lnTo>
                    <a:pt x="37" y="96"/>
                  </a:lnTo>
                  <a:lnTo>
                    <a:pt x="41" y="97"/>
                  </a:lnTo>
                  <a:lnTo>
                    <a:pt x="44" y="98"/>
                  </a:lnTo>
                  <a:lnTo>
                    <a:pt x="48" y="99"/>
                  </a:lnTo>
                  <a:lnTo>
                    <a:pt x="53" y="101"/>
                  </a:lnTo>
                  <a:lnTo>
                    <a:pt x="55" y="102"/>
                  </a:lnTo>
                  <a:lnTo>
                    <a:pt x="59" y="103"/>
                  </a:lnTo>
                  <a:lnTo>
                    <a:pt x="64" y="105"/>
                  </a:lnTo>
                  <a:lnTo>
                    <a:pt x="66" y="106"/>
                  </a:lnTo>
                  <a:lnTo>
                    <a:pt x="72" y="107"/>
                  </a:lnTo>
                  <a:lnTo>
                    <a:pt x="78" y="108"/>
                  </a:lnTo>
                  <a:lnTo>
                    <a:pt x="80" y="108"/>
                  </a:lnTo>
                  <a:lnTo>
                    <a:pt x="86" y="110"/>
                  </a:lnTo>
                  <a:lnTo>
                    <a:pt x="89" y="110"/>
                  </a:lnTo>
                  <a:lnTo>
                    <a:pt x="95" y="111"/>
                  </a:lnTo>
                  <a:lnTo>
                    <a:pt x="100" y="112"/>
                  </a:lnTo>
                  <a:lnTo>
                    <a:pt x="104" y="112"/>
                  </a:lnTo>
                  <a:lnTo>
                    <a:pt x="109" y="114"/>
                  </a:lnTo>
                  <a:lnTo>
                    <a:pt x="116" y="115"/>
                  </a:lnTo>
                  <a:lnTo>
                    <a:pt x="119" y="115"/>
                  </a:lnTo>
                  <a:lnTo>
                    <a:pt x="125" y="116"/>
                  </a:lnTo>
                  <a:lnTo>
                    <a:pt x="125" y="55"/>
                  </a:lnTo>
                </a:path>
              </a:pathLst>
            </a:custGeom>
            <a:solidFill>
              <a:srgbClr val="7F404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nl-NL"/>
            </a:p>
          </p:txBody>
        </p:sp>
        <p:sp>
          <p:nvSpPr>
            <p:cNvPr id="17473" name="Freeform 65"/>
            <p:cNvSpPr>
              <a:spLocks/>
            </p:cNvSpPr>
            <p:nvPr/>
          </p:nvSpPr>
          <p:spPr bwMode="auto">
            <a:xfrm>
              <a:off x="4903" y="1945"/>
              <a:ext cx="79" cy="69"/>
            </a:xfrm>
            <a:custGeom>
              <a:avLst/>
              <a:gdLst/>
              <a:ahLst/>
              <a:cxnLst>
                <a:cxn ang="0">
                  <a:pos x="78" y="0"/>
                </a:cxn>
                <a:cxn ang="0">
                  <a:pos x="71" y="0"/>
                </a:cxn>
                <a:cxn ang="0">
                  <a:pos x="69" y="2"/>
                </a:cxn>
                <a:cxn ang="0">
                  <a:pos x="62" y="2"/>
                </a:cxn>
                <a:cxn ang="0">
                  <a:pos x="59" y="3"/>
                </a:cxn>
                <a:cxn ang="0">
                  <a:pos x="52" y="3"/>
                </a:cxn>
                <a:cxn ang="0">
                  <a:pos x="49" y="4"/>
                </a:cxn>
                <a:cxn ang="0">
                  <a:pos x="43" y="4"/>
                </a:cxn>
                <a:cxn ang="0">
                  <a:pos x="40" y="4"/>
                </a:cxn>
                <a:cxn ang="0">
                  <a:pos x="32" y="5"/>
                </a:cxn>
                <a:cxn ang="0">
                  <a:pos x="29" y="5"/>
                </a:cxn>
                <a:cxn ang="0">
                  <a:pos x="22" y="5"/>
                </a:cxn>
                <a:cxn ang="0">
                  <a:pos x="18" y="5"/>
                </a:cxn>
                <a:cxn ang="0">
                  <a:pos x="12" y="5"/>
                </a:cxn>
                <a:cxn ang="0">
                  <a:pos x="8" y="7"/>
                </a:cxn>
                <a:cxn ang="0">
                  <a:pos x="0" y="7"/>
                </a:cxn>
                <a:cxn ang="0">
                  <a:pos x="0" y="68"/>
                </a:cxn>
                <a:cxn ang="0">
                  <a:pos x="8" y="68"/>
                </a:cxn>
                <a:cxn ang="0">
                  <a:pos x="12" y="67"/>
                </a:cxn>
                <a:cxn ang="0">
                  <a:pos x="18" y="67"/>
                </a:cxn>
                <a:cxn ang="0">
                  <a:pos x="22" y="67"/>
                </a:cxn>
                <a:cxn ang="0">
                  <a:pos x="29" y="67"/>
                </a:cxn>
                <a:cxn ang="0">
                  <a:pos x="32" y="67"/>
                </a:cxn>
                <a:cxn ang="0">
                  <a:pos x="40" y="65"/>
                </a:cxn>
                <a:cxn ang="0">
                  <a:pos x="43" y="65"/>
                </a:cxn>
                <a:cxn ang="0">
                  <a:pos x="49" y="65"/>
                </a:cxn>
                <a:cxn ang="0">
                  <a:pos x="52" y="64"/>
                </a:cxn>
                <a:cxn ang="0">
                  <a:pos x="59" y="64"/>
                </a:cxn>
                <a:cxn ang="0">
                  <a:pos x="62" y="63"/>
                </a:cxn>
                <a:cxn ang="0">
                  <a:pos x="69" y="63"/>
                </a:cxn>
                <a:cxn ang="0">
                  <a:pos x="71" y="62"/>
                </a:cxn>
                <a:cxn ang="0">
                  <a:pos x="78" y="62"/>
                </a:cxn>
                <a:cxn ang="0">
                  <a:pos x="78" y="0"/>
                </a:cxn>
              </a:cxnLst>
              <a:rect l="0" t="0" r="r" b="b"/>
              <a:pathLst>
                <a:path w="79" h="69">
                  <a:moveTo>
                    <a:pt x="78" y="0"/>
                  </a:moveTo>
                  <a:lnTo>
                    <a:pt x="71" y="0"/>
                  </a:lnTo>
                  <a:lnTo>
                    <a:pt x="69" y="2"/>
                  </a:lnTo>
                  <a:lnTo>
                    <a:pt x="62" y="2"/>
                  </a:lnTo>
                  <a:lnTo>
                    <a:pt x="59" y="3"/>
                  </a:lnTo>
                  <a:lnTo>
                    <a:pt x="52" y="3"/>
                  </a:lnTo>
                  <a:lnTo>
                    <a:pt x="49" y="4"/>
                  </a:lnTo>
                  <a:lnTo>
                    <a:pt x="43" y="4"/>
                  </a:lnTo>
                  <a:lnTo>
                    <a:pt x="40" y="4"/>
                  </a:lnTo>
                  <a:lnTo>
                    <a:pt x="32" y="5"/>
                  </a:lnTo>
                  <a:lnTo>
                    <a:pt x="29" y="5"/>
                  </a:lnTo>
                  <a:lnTo>
                    <a:pt x="22" y="5"/>
                  </a:lnTo>
                  <a:lnTo>
                    <a:pt x="18" y="5"/>
                  </a:lnTo>
                  <a:lnTo>
                    <a:pt x="12" y="5"/>
                  </a:lnTo>
                  <a:lnTo>
                    <a:pt x="8" y="7"/>
                  </a:lnTo>
                  <a:lnTo>
                    <a:pt x="0" y="7"/>
                  </a:lnTo>
                  <a:lnTo>
                    <a:pt x="0" y="68"/>
                  </a:lnTo>
                  <a:lnTo>
                    <a:pt x="8" y="68"/>
                  </a:lnTo>
                  <a:lnTo>
                    <a:pt x="12" y="67"/>
                  </a:lnTo>
                  <a:lnTo>
                    <a:pt x="18" y="67"/>
                  </a:lnTo>
                  <a:lnTo>
                    <a:pt x="22" y="67"/>
                  </a:lnTo>
                  <a:lnTo>
                    <a:pt x="29" y="67"/>
                  </a:lnTo>
                  <a:lnTo>
                    <a:pt x="32" y="67"/>
                  </a:lnTo>
                  <a:lnTo>
                    <a:pt x="40" y="65"/>
                  </a:lnTo>
                  <a:lnTo>
                    <a:pt x="43" y="65"/>
                  </a:lnTo>
                  <a:lnTo>
                    <a:pt x="49" y="65"/>
                  </a:lnTo>
                  <a:lnTo>
                    <a:pt x="52" y="64"/>
                  </a:lnTo>
                  <a:lnTo>
                    <a:pt x="59" y="64"/>
                  </a:lnTo>
                  <a:lnTo>
                    <a:pt x="62" y="63"/>
                  </a:lnTo>
                  <a:lnTo>
                    <a:pt x="69" y="63"/>
                  </a:lnTo>
                  <a:lnTo>
                    <a:pt x="71" y="62"/>
                  </a:lnTo>
                  <a:lnTo>
                    <a:pt x="78" y="62"/>
                  </a:lnTo>
                  <a:lnTo>
                    <a:pt x="78" y="0"/>
                  </a:lnTo>
                </a:path>
              </a:pathLst>
            </a:custGeom>
            <a:solidFill>
              <a:srgbClr val="50707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nl-NL"/>
            </a:p>
          </p:txBody>
        </p:sp>
        <p:sp>
          <p:nvSpPr>
            <p:cNvPr id="17474" name="Freeform 66"/>
            <p:cNvSpPr>
              <a:spLocks/>
            </p:cNvSpPr>
            <p:nvPr/>
          </p:nvSpPr>
          <p:spPr bwMode="auto">
            <a:xfrm>
              <a:off x="4819" y="1948"/>
              <a:ext cx="85" cy="66"/>
            </a:xfrm>
            <a:custGeom>
              <a:avLst/>
              <a:gdLst/>
              <a:ahLst/>
              <a:cxnLst>
                <a:cxn ang="0">
                  <a:pos x="84" y="4"/>
                </a:cxn>
                <a:cxn ang="0">
                  <a:pos x="78" y="4"/>
                </a:cxn>
                <a:cxn ang="0">
                  <a:pos x="74" y="4"/>
                </a:cxn>
                <a:cxn ang="0">
                  <a:pos x="68" y="4"/>
                </a:cxn>
                <a:cxn ang="0">
                  <a:pos x="61" y="4"/>
                </a:cxn>
                <a:cxn ang="0">
                  <a:pos x="57" y="4"/>
                </a:cxn>
                <a:cxn ang="0">
                  <a:pos x="51" y="4"/>
                </a:cxn>
                <a:cxn ang="0">
                  <a:pos x="44" y="2"/>
                </a:cxn>
                <a:cxn ang="0">
                  <a:pos x="41" y="2"/>
                </a:cxn>
                <a:cxn ang="0">
                  <a:pos x="34" y="2"/>
                </a:cxn>
                <a:cxn ang="0">
                  <a:pos x="27" y="2"/>
                </a:cxn>
                <a:cxn ang="0">
                  <a:pos x="24" y="1"/>
                </a:cxn>
                <a:cxn ang="0">
                  <a:pos x="17" y="1"/>
                </a:cxn>
                <a:cxn ang="0">
                  <a:pos x="10" y="1"/>
                </a:cxn>
                <a:cxn ang="0">
                  <a:pos x="7" y="0"/>
                </a:cxn>
                <a:cxn ang="0">
                  <a:pos x="0" y="0"/>
                </a:cxn>
                <a:cxn ang="0">
                  <a:pos x="0" y="61"/>
                </a:cxn>
                <a:cxn ang="0">
                  <a:pos x="7" y="61"/>
                </a:cxn>
                <a:cxn ang="0">
                  <a:pos x="10" y="62"/>
                </a:cxn>
                <a:cxn ang="0">
                  <a:pos x="17" y="62"/>
                </a:cxn>
                <a:cxn ang="0">
                  <a:pos x="24" y="62"/>
                </a:cxn>
                <a:cxn ang="0">
                  <a:pos x="27" y="64"/>
                </a:cxn>
                <a:cxn ang="0">
                  <a:pos x="34" y="64"/>
                </a:cxn>
                <a:cxn ang="0">
                  <a:pos x="41" y="64"/>
                </a:cxn>
                <a:cxn ang="0">
                  <a:pos x="44" y="64"/>
                </a:cxn>
                <a:cxn ang="0">
                  <a:pos x="51" y="65"/>
                </a:cxn>
                <a:cxn ang="0">
                  <a:pos x="57" y="65"/>
                </a:cxn>
                <a:cxn ang="0">
                  <a:pos x="61" y="65"/>
                </a:cxn>
                <a:cxn ang="0">
                  <a:pos x="68" y="65"/>
                </a:cxn>
                <a:cxn ang="0">
                  <a:pos x="74" y="65"/>
                </a:cxn>
                <a:cxn ang="0">
                  <a:pos x="78" y="65"/>
                </a:cxn>
                <a:cxn ang="0">
                  <a:pos x="84" y="65"/>
                </a:cxn>
                <a:cxn ang="0">
                  <a:pos x="84" y="4"/>
                </a:cxn>
              </a:cxnLst>
              <a:rect l="0" t="0" r="r" b="b"/>
              <a:pathLst>
                <a:path w="85" h="66">
                  <a:moveTo>
                    <a:pt x="84" y="4"/>
                  </a:moveTo>
                  <a:lnTo>
                    <a:pt x="78" y="4"/>
                  </a:lnTo>
                  <a:lnTo>
                    <a:pt x="74" y="4"/>
                  </a:lnTo>
                  <a:lnTo>
                    <a:pt x="68" y="4"/>
                  </a:lnTo>
                  <a:lnTo>
                    <a:pt x="61" y="4"/>
                  </a:lnTo>
                  <a:lnTo>
                    <a:pt x="57" y="4"/>
                  </a:lnTo>
                  <a:lnTo>
                    <a:pt x="51" y="4"/>
                  </a:lnTo>
                  <a:lnTo>
                    <a:pt x="44" y="2"/>
                  </a:lnTo>
                  <a:lnTo>
                    <a:pt x="41" y="2"/>
                  </a:lnTo>
                  <a:lnTo>
                    <a:pt x="34" y="2"/>
                  </a:lnTo>
                  <a:lnTo>
                    <a:pt x="27" y="2"/>
                  </a:lnTo>
                  <a:lnTo>
                    <a:pt x="24" y="1"/>
                  </a:lnTo>
                  <a:lnTo>
                    <a:pt x="17" y="1"/>
                  </a:lnTo>
                  <a:lnTo>
                    <a:pt x="10" y="1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61"/>
                  </a:lnTo>
                  <a:lnTo>
                    <a:pt x="7" y="61"/>
                  </a:lnTo>
                  <a:lnTo>
                    <a:pt x="10" y="62"/>
                  </a:lnTo>
                  <a:lnTo>
                    <a:pt x="17" y="62"/>
                  </a:lnTo>
                  <a:lnTo>
                    <a:pt x="24" y="62"/>
                  </a:lnTo>
                  <a:lnTo>
                    <a:pt x="27" y="64"/>
                  </a:lnTo>
                  <a:lnTo>
                    <a:pt x="34" y="64"/>
                  </a:lnTo>
                  <a:lnTo>
                    <a:pt x="41" y="64"/>
                  </a:lnTo>
                  <a:lnTo>
                    <a:pt x="44" y="64"/>
                  </a:lnTo>
                  <a:lnTo>
                    <a:pt x="51" y="65"/>
                  </a:lnTo>
                  <a:lnTo>
                    <a:pt x="57" y="65"/>
                  </a:lnTo>
                  <a:lnTo>
                    <a:pt x="61" y="65"/>
                  </a:lnTo>
                  <a:lnTo>
                    <a:pt x="68" y="65"/>
                  </a:lnTo>
                  <a:lnTo>
                    <a:pt x="74" y="65"/>
                  </a:lnTo>
                  <a:lnTo>
                    <a:pt x="78" y="65"/>
                  </a:lnTo>
                  <a:lnTo>
                    <a:pt x="84" y="65"/>
                  </a:lnTo>
                  <a:lnTo>
                    <a:pt x="84" y="4"/>
                  </a:lnTo>
                </a:path>
              </a:pathLst>
            </a:custGeom>
            <a:solidFill>
              <a:srgbClr val="30004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nl-NL"/>
            </a:p>
          </p:txBody>
        </p:sp>
        <p:sp>
          <p:nvSpPr>
            <p:cNvPr id="17475" name="Freeform 67"/>
            <p:cNvSpPr>
              <a:spLocks/>
            </p:cNvSpPr>
            <p:nvPr/>
          </p:nvSpPr>
          <p:spPr bwMode="auto">
            <a:xfrm>
              <a:off x="4894" y="1821"/>
              <a:ext cx="33" cy="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0"/>
                </a:cxn>
                <a:cxn ang="0">
                  <a:pos x="10" y="0"/>
                </a:cxn>
                <a:cxn ang="0">
                  <a:pos x="18" y="0"/>
                </a:cxn>
                <a:cxn ang="0">
                  <a:pos x="22" y="0"/>
                </a:cxn>
                <a:cxn ang="0">
                  <a:pos x="28" y="0"/>
                </a:cxn>
                <a:cxn ang="0">
                  <a:pos x="32" y="0"/>
                </a:cxn>
                <a:cxn ang="0">
                  <a:pos x="0" y="58"/>
                </a:cxn>
                <a:cxn ang="0">
                  <a:pos x="0" y="0"/>
                </a:cxn>
              </a:cxnLst>
              <a:rect l="0" t="0" r="r" b="b"/>
              <a:pathLst>
                <a:path w="33" h="59">
                  <a:moveTo>
                    <a:pt x="0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0" y="58"/>
                  </a:lnTo>
                  <a:lnTo>
                    <a:pt x="0" y="0"/>
                  </a:lnTo>
                </a:path>
              </a:pathLst>
            </a:custGeom>
            <a:solidFill>
              <a:srgbClr val="8080F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nl-NL"/>
            </a:p>
          </p:txBody>
        </p:sp>
        <p:sp>
          <p:nvSpPr>
            <p:cNvPr id="17476" name="Freeform 68"/>
            <p:cNvSpPr>
              <a:spLocks/>
            </p:cNvSpPr>
            <p:nvPr/>
          </p:nvSpPr>
          <p:spPr bwMode="auto">
            <a:xfrm>
              <a:off x="4890" y="1836"/>
              <a:ext cx="200" cy="86"/>
            </a:xfrm>
            <a:custGeom>
              <a:avLst/>
              <a:gdLst/>
              <a:ahLst/>
              <a:cxnLst>
                <a:cxn ang="0">
                  <a:pos x="38" y="1"/>
                </a:cxn>
                <a:cxn ang="0">
                  <a:pos x="48" y="1"/>
                </a:cxn>
                <a:cxn ang="0">
                  <a:pos x="59" y="2"/>
                </a:cxn>
                <a:cxn ang="0">
                  <a:pos x="71" y="3"/>
                </a:cxn>
                <a:cxn ang="0">
                  <a:pos x="81" y="5"/>
                </a:cxn>
                <a:cxn ang="0">
                  <a:pos x="90" y="6"/>
                </a:cxn>
                <a:cxn ang="0">
                  <a:pos x="100" y="7"/>
                </a:cxn>
                <a:cxn ang="0">
                  <a:pos x="111" y="10"/>
                </a:cxn>
                <a:cxn ang="0">
                  <a:pos x="120" y="11"/>
                </a:cxn>
                <a:cxn ang="0">
                  <a:pos x="128" y="12"/>
                </a:cxn>
                <a:cxn ang="0">
                  <a:pos x="138" y="16"/>
                </a:cxn>
                <a:cxn ang="0">
                  <a:pos x="146" y="17"/>
                </a:cxn>
                <a:cxn ang="0">
                  <a:pos x="153" y="20"/>
                </a:cxn>
                <a:cxn ang="0">
                  <a:pos x="161" y="24"/>
                </a:cxn>
                <a:cxn ang="0">
                  <a:pos x="167" y="25"/>
                </a:cxn>
                <a:cxn ang="0">
                  <a:pos x="172" y="28"/>
                </a:cxn>
                <a:cxn ang="0">
                  <a:pos x="179" y="31"/>
                </a:cxn>
                <a:cxn ang="0">
                  <a:pos x="183" y="34"/>
                </a:cxn>
                <a:cxn ang="0">
                  <a:pos x="187" y="38"/>
                </a:cxn>
                <a:cxn ang="0">
                  <a:pos x="190" y="40"/>
                </a:cxn>
                <a:cxn ang="0">
                  <a:pos x="194" y="44"/>
                </a:cxn>
                <a:cxn ang="0">
                  <a:pos x="196" y="47"/>
                </a:cxn>
                <a:cxn ang="0">
                  <a:pos x="197" y="51"/>
                </a:cxn>
                <a:cxn ang="0">
                  <a:pos x="199" y="54"/>
                </a:cxn>
                <a:cxn ang="0">
                  <a:pos x="199" y="57"/>
                </a:cxn>
                <a:cxn ang="0">
                  <a:pos x="199" y="61"/>
                </a:cxn>
                <a:cxn ang="0">
                  <a:pos x="197" y="65"/>
                </a:cxn>
                <a:cxn ang="0">
                  <a:pos x="196" y="67"/>
                </a:cxn>
                <a:cxn ang="0">
                  <a:pos x="194" y="70"/>
                </a:cxn>
                <a:cxn ang="0">
                  <a:pos x="191" y="74"/>
                </a:cxn>
                <a:cxn ang="0">
                  <a:pos x="187" y="77"/>
                </a:cxn>
                <a:cxn ang="0">
                  <a:pos x="183" y="80"/>
                </a:cxn>
                <a:cxn ang="0">
                  <a:pos x="179" y="82"/>
                </a:cxn>
                <a:cxn ang="0">
                  <a:pos x="0" y="57"/>
                </a:cxn>
              </a:cxnLst>
              <a:rect l="0" t="0" r="r" b="b"/>
              <a:pathLst>
                <a:path w="200" h="86">
                  <a:moveTo>
                    <a:pt x="31" y="0"/>
                  </a:moveTo>
                  <a:lnTo>
                    <a:pt x="38" y="1"/>
                  </a:lnTo>
                  <a:lnTo>
                    <a:pt x="42" y="1"/>
                  </a:lnTo>
                  <a:lnTo>
                    <a:pt x="48" y="1"/>
                  </a:lnTo>
                  <a:lnTo>
                    <a:pt x="55" y="2"/>
                  </a:lnTo>
                  <a:lnTo>
                    <a:pt x="59" y="2"/>
                  </a:lnTo>
                  <a:lnTo>
                    <a:pt x="64" y="2"/>
                  </a:lnTo>
                  <a:lnTo>
                    <a:pt x="71" y="3"/>
                  </a:lnTo>
                  <a:lnTo>
                    <a:pt x="74" y="3"/>
                  </a:lnTo>
                  <a:lnTo>
                    <a:pt x="81" y="5"/>
                  </a:lnTo>
                  <a:lnTo>
                    <a:pt x="87" y="5"/>
                  </a:lnTo>
                  <a:lnTo>
                    <a:pt x="90" y="6"/>
                  </a:lnTo>
                  <a:lnTo>
                    <a:pt x="96" y="6"/>
                  </a:lnTo>
                  <a:lnTo>
                    <a:pt x="100" y="7"/>
                  </a:lnTo>
                  <a:lnTo>
                    <a:pt x="106" y="8"/>
                  </a:lnTo>
                  <a:lnTo>
                    <a:pt x="111" y="10"/>
                  </a:lnTo>
                  <a:lnTo>
                    <a:pt x="115" y="10"/>
                  </a:lnTo>
                  <a:lnTo>
                    <a:pt x="120" y="11"/>
                  </a:lnTo>
                  <a:lnTo>
                    <a:pt x="126" y="12"/>
                  </a:lnTo>
                  <a:lnTo>
                    <a:pt x="128" y="12"/>
                  </a:lnTo>
                  <a:lnTo>
                    <a:pt x="134" y="14"/>
                  </a:lnTo>
                  <a:lnTo>
                    <a:pt x="138" y="16"/>
                  </a:lnTo>
                  <a:lnTo>
                    <a:pt x="141" y="16"/>
                  </a:lnTo>
                  <a:lnTo>
                    <a:pt x="146" y="17"/>
                  </a:lnTo>
                  <a:lnTo>
                    <a:pt x="151" y="19"/>
                  </a:lnTo>
                  <a:lnTo>
                    <a:pt x="153" y="20"/>
                  </a:lnTo>
                  <a:lnTo>
                    <a:pt x="158" y="21"/>
                  </a:lnTo>
                  <a:lnTo>
                    <a:pt x="161" y="24"/>
                  </a:lnTo>
                  <a:lnTo>
                    <a:pt x="163" y="24"/>
                  </a:lnTo>
                  <a:lnTo>
                    <a:pt x="167" y="25"/>
                  </a:lnTo>
                  <a:lnTo>
                    <a:pt x="171" y="28"/>
                  </a:lnTo>
                  <a:lnTo>
                    <a:pt x="172" y="28"/>
                  </a:lnTo>
                  <a:lnTo>
                    <a:pt x="176" y="30"/>
                  </a:lnTo>
                  <a:lnTo>
                    <a:pt x="179" y="31"/>
                  </a:lnTo>
                  <a:lnTo>
                    <a:pt x="180" y="33"/>
                  </a:lnTo>
                  <a:lnTo>
                    <a:pt x="183" y="34"/>
                  </a:lnTo>
                  <a:lnTo>
                    <a:pt x="185" y="35"/>
                  </a:lnTo>
                  <a:lnTo>
                    <a:pt x="187" y="38"/>
                  </a:lnTo>
                  <a:lnTo>
                    <a:pt x="189" y="39"/>
                  </a:lnTo>
                  <a:lnTo>
                    <a:pt x="190" y="40"/>
                  </a:lnTo>
                  <a:lnTo>
                    <a:pt x="192" y="42"/>
                  </a:lnTo>
                  <a:lnTo>
                    <a:pt x="194" y="44"/>
                  </a:lnTo>
                  <a:lnTo>
                    <a:pt x="195" y="45"/>
                  </a:lnTo>
                  <a:lnTo>
                    <a:pt x="196" y="47"/>
                  </a:lnTo>
                  <a:lnTo>
                    <a:pt x="197" y="49"/>
                  </a:lnTo>
                  <a:lnTo>
                    <a:pt x="197" y="51"/>
                  </a:lnTo>
                  <a:lnTo>
                    <a:pt x="198" y="52"/>
                  </a:lnTo>
                  <a:lnTo>
                    <a:pt x="199" y="54"/>
                  </a:lnTo>
                  <a:lnTo>
                    <a:pt x="199" y="56"/>
                  </a:lnTo>
                  <a:lnTo>
                    <a:pt x="199" y="57"/>
                  </a:lnTo>
                  <a:lnTo>
                    <a:pt x="199" y="60"/>
                  </a:lnTo>
                  <a:lnTo>
                    <a:pt x="199" y="61"/>
                  </a:lnTo>
                  <a:lnTo>
                    <a:pt x="198" y="62"/>
                  </a:lnTo>
                  <a:lnTo>
                    <a:pt x="197" y="65"/>
                  </a:lnTo>
                  <a:lnTo>
                    <a:pt x="197" y="66"/>
                  </a:lnTo>
                  <a:lnTo>
                    <a:pt x="196" y="67"/>
                  </a:lnTo>
                  <a:lnTo>
                    <a:pt x="196" y="68"/>
                  </a:lnTo>
                  <a:lnTo>
                    <a:pt x="194" y="70"/>
                  </a:lnTo>
                  <a:lnTo>
                    <a:pt x="192" y="72"/>
                  </a:lnTo>
                  <a:lnTo>
                    <a:pt x="191" y="74"/>
                  </a:lnTo>
                  <a:lnTo>
                    <a:pt x="189" y="75"/>
                  </a:lnTo>
                  <a:lnTo>
                    <a:pt x="187" y="77"/>
                  </a:lnTo>
                  <a:lnTo>
                    <a:pt x="186" y="79"/>
                  </a:lnTo>
                  <a:lnTo>
                    <a:pt x="183" y="80"/>
                  </a:lnTo>
                  <a:lnTo>
                    <a:pt x="180" y="81"/>
                  </a:lnTo>
                  <a:lnTo>
                    <a:pt x="179" y="82"/>
                  </a:lnTo>
                  <a:lnTo>
                    <a:pt x="176" y="85"/>
                  </a:lnTo>
                  <a:lnTo>
                    <a:pt x="0" y="57"/>
                  </a:lnTo>
                  <a:lnTo>
                    <a:pt x="31" y="0"/>
                  </a:lnTo>
                </a:path>
              </a:pathLst>
            </a:custGeom>
            <a:solidFill>
              <a:srgbClr val="80206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nl-NL"/>
            </a:p>
          </p:txBody>
        </p:sp>
        <p:sp>
          <p:nvSpPr>
            <p:cNvPr id="17477" name="Freeform 69"/>
            <p:cNvSpPr>
              <a:spLocks/>
            </p:cNvSpPr>
            <p:nvPr/>
          </p:nvSpPr>
          <p:spPr bwMode="auto">
            <a:xfrm>
              <a:off x="4890" y="1893"/>
              <a:ext cx="177" cy="53"/>
            </a:xfrm>
            <a:custGeom>
              <a:avLst/>
              <a:gdLst/>
              <a:ahLst/>
              <a:cxnLst>
                <a:cxn ang="0">
                  <a:pos x="176" y="28"/>
                </a:cxn>
                <a:cxn ang="0">
                  <a:pos x="172" y="29"/>
                </a:cxn>
                <a:cxn ang="0">
                  <a:pos x="171" y="31"/>
                </a:cxn>
                <a:cxn ang="0">
                  <a:pos x="167" y="32"/>
                </a:cxn>
                <a:cxn ang="0">
                  <a:pos x="163" y="33"/>
                </a:cxn>
                <a:cxn ang="0">
                  <a:pos x="161" y="34"/>
                </a:cxn>
                <a:cxn ang="0">
                  <a:pos x="158" y="36"/>
                </a:cxn>
                <a:cxn ang="0">
                  <a:pos x="153" y="37"/>
                </a:cxn>
                <a:cxn ang="0">
                  <a:pos x="151" y="38"/>
                </a:cxn>
                <a:cxn ang="0">
                  <a:pos x="146" y="40"/>
                </a:cxn>
                <a:cxn ang="0">
                  <a:pos x="141" y="41"/>
                </a:cxn>
                <a:cxn ang="0">
                  <a:pos x="138" y="42"/>
                </a:cxn>
                <a:cxn ang="0">
                  <a:pos x="134" y="43"/>
                </a:cxn>
                <a:cxn ang="0">
                  <a:pos x="128" y="45"/>
                </a:cxn>
                <a:cxn ang="0">
                  <a:pos x="126" y="46"/>
                </a:cxn>
                <a:cxn ang="0">
                  <a:pos x="120" y="47"/>
                </a:cxn>
                <a:cxn ang="0">
                  <a:pos x="115" y="48"/>
                </a:cxn>
                <a:cxn ang="0">
                  <a:pos x="111" y="48"/>
                </a:cxn>
                <a:cxn ang="0">
                  <a:pos x="106" y="50"/>
                </a:cxn>
                <a:cxn ang="0">
                  <a:pos x="100" y="51"/>
                </a:cxn>
                <a:cxn ang="0">
                  <a:pos x="97" y="51"/>
                </a:cxn>
                <a:cxn ang="0">
                  <a:pos x="91" y="52"/>
                </a:cxn>
                <a:cxn ang="0">
                  <a:pos x="0" y="0"/>
                </a:cxn>
                <a:cxn ang="0">
                  <a:pos x="176" y="28"/>
                </a:cxn>
              </a:cxnLst>
              <a:rect l="0" t="0" r="r" b="b"/>
              <a:pathLst>
                <a:path w="177" h="53">
                  <a:moveTo>
                    <a:pt x="176" y="28"/>
                  </a:moveTo>
                  <a:lnTo>
                    <a:pt x="172" y="29"/>
                  </a:lnTo>
                  <a:lnTo>
                    <a:pt x="171" y="31"/>
                  </a:lnTo>
                  <a:lnTo>
                    <a:pt x="167" y="32"/>
                  </a:lnTo>
                  <a:lnTo>
                    <a:pt x="163" y="33"/>
                  </a:lnTo>
                  <a:lnTo>
                    <a:pt x="161" y="34"/>
                  </a:lnTo>
                  <a:lnTo>
                    <a:pt x="158" y="36"/>
                  </a:lnTo>
                  <a:lnTo>
                    <a:pt x="153" y="37"/>
                  </a:lnTo>
                  <a:lnTo>
                    <a:pt x="151" y="38"/>
                  </a:lnTo>
                  <a:lnTo>
                    <a:pt x="146" y="40"/>
                  </a:lnTo>
                  <a:lnTo>
                    <a:pt x="141" y="41"/>
                  </a:lnTo>
                  <a:lnTo>
                    <a:pt x="138" y="42"/>
                  </a:lnTo>
                  <a:lnTo>
                    <a:pt x="134" y="43"/>
                  </a:lnTo>
                  <a:lnTo>
                    <a:pt x="128" y="45"/>
                  </a:lnTo>
                  <a:lnTo>
                    <a:pt x="126" y="46"/>
                  </a:lnTo>
                  <a:lnTo>
                    <a:pt x="120" y="47"/>
                  </a:lnTo>
                  <a:lnTo>
                    <a:pt x="115" y="48"/>
                  </a:lnTo>
                  <a:lnTo>
                    <a:pt x="111" y="48"/>
                  </a:lnTo>
                  <a:lnTo>
                    <a:pt x="106" y="50"/>
                  </a:lnTo>
                  <a:lnTo>
                    <a:pt x="100" y="51"/>
                  </a:lnTo>
                  <a:lnTo>
                    <a:pt x="97" y="51"/>
                  </a:lnTo>
                  <a:lnTo>
                    <a:pt x="91" y="52"/>
                  </a:lnTo>
                  <a:lnTo>
                    <a:pt x="0" y="0"/>
                  </a:lnTo>
                  <a:lnTo>
                    <a:pt x="176" y="28"/>
                  </a:lnTo>
                </a:path>
              </a:pathLst>
            </a:custGeom>
            <a:solidFill>
              <a:srgbClr val="FFFFC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nl-NL"/>
            </a:p>
          </p:txBody>
        </p:sp>
        <p:sp>
          <p:nvSpPr>
            <p:cNvPr id="17478" name="Freeform 70"/>
            <p:cNvSpPr>
              <a:spLocks/>
            </p:cNvSpPr>
            <p:nvPr/>
          </p:nvSpPr>
          <p:spPr bwMode="auto">
            <a:xfrm>
              <a:off x="4890" y="1893"/>
              <a:ext cx="92" cy="60"/>
            </a:xfrm>
            <a:custGeom>
              <a:avLst/>
              <a:gdLst/>
              <a:ahLst/>
              <a:cxnLst>
                <a:cxn ang="0">
                  <a:pos x="91" y="52"/>
                </a:cxn>
                <a:cxn ang="0">
                  <a:pos x="84" y="52"/>
                </a:cxn>
                <a:cxn ang="0">
                  <a:pos x="82" y="54"/>
                </a:cxn>
                <a:cxn ang="0">
                  <a:pos x="75" y="54"/>
                </a:cxn>
                <a:cxn ang="0">
                  <a:pos x="72" y="55"/>
                </a:cxn>
                <a:cxn ang="0">
                  <a:pos x="65" y="55"/>
                </a:cxn>
                <a:cxn ang="0">
                  <a:pos x="62" y="56"/>
                </a:cxn>
                <a:cxn ang="0">
                  <a:pos x="56" y="56"/>
                </a:cxn>
                <a:cxn ang="0">
                  <a:pos x="53" y="56"/>
                </a:cxn>
                <a:cxn ang="0">
                  <a:pos x="46" y="57"/>
                </a:cxn>
                <a:cxn ang="0">
                  <a:pos x="42" y="57"/>
                </a:cxn>
                <a:cxn ang="0">
                  <a:pos x="35" y="57"/>
                </a:cxn>
                <a:cxn ang="0">
                  <a:pos x="31" y="57"/>
                </a:cxn>
                <a:cxn ang="0">
                  <a:pos x="25" y="57"/>
                </a:cxn>
                <a:cxn ang="0">
                  <a:pos x="21" y="59"/>
                </a:cxn>
                <a:cxn ang="0">
                  <a:pos x="13" y="59"/>
                </a:cxn>
                <a:cxn ang="0">
                  <a:pos x="0" y="0"/>
                </a:cxn>
                <a:cxn ang="0">
                  <a:pos x="91" y="52"/>
                </a:cxn>
              </a:cxnLst>
              <a:rect l="0" t="0" r="r" b="b"/>
              <a:pathLst>
                <a:path w="92" h="60">
                  <a:moveTo>
                    <a:pt x="91" y="52"/>
                  </a:moveTo>
                  <a:lnTo>
                    <a:pt x="84" y="52"/>
                  </a:lnTo>
                  <a:lnTo>
                    <a:pt x="82" y="54"/>
                  </a:lnTo>
                  <a:lnTo>
                    <a:pt x="75" y="54"/>
                  </a:lnTo>
                  <a:lnTo>
                    <a:pt x="72" y="55"/>
                  </a:lnTo>
                  <a:lnTo>
                    <a:pt x="65" y="55"/>
                  </a:lnTo>
                  <a:lnTo>
                    <a:pt x="62" y="56"/>
                  </a:lnTo>
                  <a:lnTo>
                    <a:pt x="56" y="56"/>
                  </a:lnTo>
                  <a:lnTo>
                    <a:pt x="53" y="56"/>
                  </a:lnTo>
                  <a:lnTo>
                    <a:pt x="46" y="57"/>
                  </a:lnTo>
                  <a:lnTo>
                    <a:pt x="42" y="57"/>
                  </a:lnTo>
                  <a:lnTo>
                    <a:pt x="35" y="57"/>
                  </a:lnTo>
                  <a:lnTo>
                    <a:pt x="31" y="57"/>
                  </a:lnTo>
                  <a:lnTo>
                    <a:pt x="25" y="57"/>
                  </a:lnTo>
                  <a:lnTo>
                    <a:pt x="21" y="59"/>
                  </a:lnTo>
                  <a:lnTo>
                    <a:pt x="13" y="59"/>
                  </a:lnTo>
                  <a:lnTo>
                    <a:pt x="0" y="0"/>
                  </a:lnTo>
                  <a:lnTo>
                    <a:pt x="91" y="52"/>
                  </a:lnTo>
                </a:path>
              </a:pathLst>
            </a:custGeom>
            <a:solidFill>
              <a:srgbClr val="A0E0E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nl-NL"/>
            </a:p>
          </p:txBody>
        </p:sp>
        <p:sp>
          <p:nvSpPr>
            <p:cNvPr id="17479" name="Freeform 71"/>
            <p:cNvSpPr>
              <a:spLocks/>
            </p:cNvSpPr>
            <p:nvPr/>
          </p:nvSpPr>
          <p:spPr bwMode="auto">
            <a:xfrm>
              <a:off x="4819" y="1893"/>
              <a:ext cx="85" cy="60"/>
            </a:xfrm>
            <a:custGeom>
              <a:avLst/>
              <a:gdLst/>
              <a:ahLst/>
              <a:cxnLst>
                <a:cxn ang="0">
                  <a:pos x="84" y="59"/>
                </a:cxn>
                <a:cxn ang="0">
                  <a:pos x="78" y="59"/>
                </a:cxn>
                <a:cxn ang="0">
                  <a:pos x="74" y="59"/>
                </a:cxn>
                <a:cxn ang="0">
                  <a:pos x="68" y="59"/>
                </a:cxn>
                <a:cxn ang="0">
                  <a:pos x="61" y="59"/>
                </a:cxn>
                <a:cxn ang="0">
                  <a:pos x="57" y="59"/>
                </a:cxn>
                <a:cxn ang="0">
                  <a:pos x="51" y="59"/>
                </a:cxn>
                <a:cxn ang="0">
                  <a:pos x="44" y="57"/>
                </a:cxn>
                <a:cxn ang="0">
                  <a:pos x="41" y="57"/>
                </a:cxn>
                <a:cxn ang="0">
                  <a:pos x="34" y="57"/>
                </a:cxn>
                <a:cxn ang="0">
                  <a:pos x="27" y="57"/>
                </a:cxn>
                <a:cxn ang="0">
                  <a:pos x="24" y="56"/>
                </a:cxn>
                <a:cxn ang="0">
                  <a:pos x="17" y="56"/>
                </a:cxn>
                <a:cxn ang="0">
                  <a:pos x="10" y="56"/>
                </a:cxn>
                <a:cxn ang="0">
                  <a:pos x="7" y="55"/>
                </a:cxn>
                <a:cxn ang="0">
                  <a:pos x="0" y="55"/>
                </a:cxn>
                <a:cxn ang="0">
                  <a:pos x="71" y="0"/>
                </a:cxn>
                <a:cxn ang="0">
                  <a:pos x="84" y="59"/>
                </a:cxn>
              </a:cxnLst>
              <a:rect l="0" t="0" r="r" b="b"/>
              <a:pathLst>
                <a:path w="85" h="60">
                  <a:moveTo>
                    <a:pt x="84" y="59"/>
                  </a:moveTo>
                  <a:lnTo>
                    <a:pt x="78" y="59"/>
                  </a:lnTo>
                  <a:lnTo>
                    <a:pt x="74" y="59"/>
                  </a:lnTo>
                  <a:lnTo>
                    <a:pt x="68" y="59"/>
                  </a:lnTo>
                  <a:lnTo>
                    <a:pt x="61" y="59"/>
                  </a:lnTo>
                  <a:lnTo>
                    <a:pt x="57" y="59"/>
                  </a:lnTo>
                  <a:lnTo>
                    <a:pt x="51" y="59"/>
                  </a:lnTo>
                  <a:lnTo>
                    <a:pt x="44" y="57"/>
                  </a:lnTo>
                  <a:lnTo>
                    <a:pt x="41" y="57"/>
                  </a:lnTo>
                  <a:lnTo>
                    <a:pt x="34" y="57"/>
                  </a:lnTo>
                  <a:lnTo>
                    <a:pt x="27" y="57"/>
                  </a:lnTo>
                  <a:lnTo>
                    <a:pt x="24" y="56"/>
                  </a:lnTo>
                  <a:lnTo>
                    <a:pt x="17" y="56"/>
                  </a:lnTo>
                  <a:lnTo>
                    <a:pt x="10" y="56"/>
                  </a:lnTo>
                  <a:lnTo>
                    <a:pt x="7" y="55"/>
                  </a:lnTo>
                  <a:lnTo>
                    <a:pt x="0" y="55"/>
                  </a:lnTo>
                  <a:lnTo>
                    <a:pt x="71" y="0"/>
                  </a:lnTo>
                  <a:lnTo>
                    <a:pt x="84" y="59"/>
                  </a:lnTo>
                </a:path>
              </a:pathLst>
            </a:custGeom>
            <a:solidFill>
              <a:srgbClr val="60008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nl-NL"/>
            </a:p>
          </p:txBody>
        </p:sp>
        <p:sp>
          <p:nvSpPr>
            <p:cNvPr id="17480" name="Freeform 72"/>
            <p:cNvSpPr>
              <a:spLocks/>
            </p:cNvSpPr>
            <p:nvPr/>
          </p:nvSpPr>
          <p:spPr bwMode="auto">
            <a:xfrm>
              <a:off x="4694" y="1836"/>
              <a:ext cx="197" cy="113"/>
            </a:xfrm>
            <a:custGeom>
              <a:avLst/>
              <a:gdLst/>
              <a:ahLst/>
              <a:cxnLst>
                <a:cxn ang="0">
                  <a:pos x="119" y="111"/>
                </a:cxn>
                <a:cxn ang="0">
                  <a:pos x="109" y="109"/>
                </a:cxn>
                <a:cxn ang="0">
                  <a:pos x="100" y="108"/>
                </a:cxn>
                <a:cxn ang="0">
                  <a:pos x="90" y="105"/>
                </a:cxn>
                <a:cxn ang="0">
                  <a:pos x="81" y="104"/>
                </a:cxn>
                <a:cxn ang="0">
                  <a:pos x="73" y="103"/>
                </a:cxn>
                <a:cxn ang="0">
                  <a:pos x="63" y="100"/>
                </a:cxn>
                <a:cxn ang="0">
                  <a:pos x="55" y="98"/>
                </a:cxn>
                <a:cxn ang="0">
                  <a:pos x="48" y="95"/>
                </a:cxn>
                <a:cxn ang="0">
                  <a:pos x="41" y="93"/>
                </a:cxn>
                <a:cxn ang="0">
                  <a:pos x="34" y="90"/>
                </a:cxn>
                <a:cxn ang="0">
                  <a:pos x="28" y="88"/>
                </a:cxn>
                <a:cxn ang="0">
                  <a:pos x="22" y="85"/>
                </a:cxn>
                <a:cxn ang="0">
                  <a:pos x="17" y="81"/>
                </a:cxn>
                <a:cxn ang="0">
                  <a:pos x="12" y="79"/>
                </a:cxn>
                <a:cxn ang="0">
                  <a:pos x="9" y="75"/>
                </a:cxn>
                <a:cxn ang="0">
                  <a:pos x="5" y="71"/>
                </a:cxn>
                <a:cxn ang="0">
                  <a:pos x="3" y="68"/>
                </a:cxn>
                <a:cxn ang="0">
                  <a:pos x="1" y="66"/>
                </a:cxn>
                <a:cxn ang="0">
                  <a:pos x="0" y="61"/>
                </a:cxn>
                <a:cxn ang="0">
                  <a:pos x="0" y="56"/>
                </a:cxn>
                <a:cxn ang="0">
                  <a:pos x="1" y="51"/>
                </a:cxn>
                <a:cxn ang="0">
                  <a:pos x="3" y="47"/>
                </a:cxn>
                <a:cxn ang="0">
                  <a:pos x="5" y="43"/>
                </a:cxn>
                <a:cxn ang="0">
                  <a:pos x="8" y="40"/>
                </a:cxn>
                <a:cxn ang="0">
                  <a:pos x="11" y="38"/>
                </a:cxn>
                <a:cxn ang="0">
                  <a:pos x="17" y="34"/>
                </a:cxn>
                <a:cxn ang="0">
                  <a:pos x="21" y="31"/>
                </a:cxn>
                <a:cxn ang="0">
                  <a:pos x="26" y="28"/>
                </a:cxn>
                <a:cxn ang="0">
                  <a:pos x="34" y="25"/>
                </a:cxn>
                <a:cxn ang="0">
                  <a:pos x="39" y="23"/>
                </a:cxn>
                <a:cxn ang="0">
                  <a:pos x="46" y="20"/>
                </a:cxn>
                <a:cxn ang="0">
                  <a:pos x="55" y="17"/>
                </a:cxn>
                <a:cxn ang="0">
                  <a:pos x="63" y="15"/>
                </a:cxn>
                <a:cxn ang="0">
                  <a:pos x="70" y="12"/>
                </a:cxn>
                <a:cxn ang="0">
                  <a:pos x="81" y="10"/>
                </a:cxn>
                <a:cxn ang="0">
                  <a:pos x="90" y="8"/>
                </a:cxn>
                <a:cxn ang="0">
                  <a:pos x="98" y="7"/>
                </a:cxn>
                <a:cxn ang="0">
                  <a:pos x="109" y="5"/>
                </a:cxn>
                <a:cxn ang="0">
                  <a:pos x="119" y="3"/>
                </a:cxn>
                <a:cxn ang="0">
                  <a:pos x="128" y="2"/>
                </a:cxn>
                <a:cxn ang="0">
                  <a:pos x="138" y="2"/>
                </a:cxn>
                <a:cxn ang="0">
                  <a:pos x="152" y="1"/>
                </a:cxn>
                <a:cxn ang="0">
                  <a:pos x="162" y="0"/>
                </a:cxn>
                <a:cxn ang="0">
                  <a:pos x="172" y="0"/>
                </a:cxn>
                <a:cxn ang="0">
                  <a:pos x="186" y="0"/>
                </a:cxn>
                <a:cxn ang="0">
                  <a:pos x="196" y="0"/>
                </a:cxn>
                <a:cxn ang="0">
                  <a:pos x="125" y="112"/>
                </a:cxn>
              </a:cxnLst>
              <a:rect l="0" t="0" r="r" b="b"/>
              <a:pathLst>
                <a:path w="197" h="113">
                  <a:moveTo>
                    <a:pt x="125" y="112"/>
                  </a:moveTo>
                  <a:lnTo>
                    <a:pt x="119" y="111"/>
                  </a:lnTo>
                  <a:lnTo>
                    <a:pt x="116" y="111"/>
                  </a:lnTo>
                  <a:lnTo>
                    <a:pt x="109" y="109"/>
                  </a:lnTo>
                  <a:lnTo>
                    <a:pt x="104" y="108"/>
                  </a:lnTo>
                  <a:lnTo>
                    <a:pt x="100" y="108"/>
                  </a:lnTo>
                  <a:lnTo>
                    <a:pt x="96" y="107"/>
                  </a:lnTo>
                  <a:lnTo>
                    <a:pt x="90" y="105"/>
                  </a:lnTo>
                  <a:lnTo>
                    <a:pt x="87" y="105"/>
                  </a:lnTo>
                  <a:lnTo>
                    <a:pt x="81" y="104"/>
                  </a:lnTo>
                  <a:lnTo>
                    <a:pt x="75" y="103"/>
                  </a:lnTo>
                  <a:lnTo>
                    <a:pt x="73" y="103"/>
                  </a:lnTo>
                  <a:lnTo>
                    <a:pt x="67" y="102"/>
                  </a:lnTo>
                  <a:lnTo>
                    <a:pt x="63" y="100"/>
                  </a:lnTo>
                  <a:lnTo>
                    <a:pt x="59" y="99"/>
                  </a:lnTo>
                  <a:lnTo>
                    <a:pt x="55" y="98"/>
                  </a:lnTo>
                  <a:lnTo>
                    <a:pt x="50" y="97"/>
                  </a:lnTo>
                  <a:lnTo>
                    <a:pt x="48" y="95"/>
                  </a:lnTo>
                  <a:lnTo>
                    <a:pt x="44" y="94"/>
                  </a:lnTo>
                  <a:lnTo>
                    <a:pt x="41" y="93"/>
                  </a:lnTo>
                  <a:lnTo>
                    <a:pt x="37" y="91"/>
                  </a:lnTo>
                  <a:lnTo>
                    <a:pt x="34" y="90"/>
                  </a:lnTo>
                  <a:lnTo>
                    <a:pt x="31" y="89"/>
                  </a:lnTo>
                  <a:lnTo>
                    <a:pt x="28" y="88"/>
                  </a:lnTo>
                  <a:lnTo>
                    <a:pt x="25" y="85"/>
                  </a:lnTo>
                  <a:lnTo>
                    <a:pt x="22" y="85"/>
                  </a:lnTo>
                  <a:lnTo>
                    <a:pt x="20" y="82"/>
                  </a:lnTo>
                  <a:lnTo>
                    <a:pt x="17" y="81"/>
                  </a:lnTo>
                  <a:lnTo>
                    <a:pt x="16" y="80"/>
                  </a:lnTo>
                  <a:lnTo>
                    <a:pt x="12" y="79"/>
                  </a:lnTo>
                  <a:lnTo>
                    <a:pt x="10" y="76"/>
                  </a:lnTo>
                  <a:lnTo>
                    <a:pt x="9" y="75"/>
                  </a:lnTo>
                  <a:lnTo>
                    <a:pt x="8" y="74"/>
                  </a:lnTo>
                  <a:lnTo>
                    <a:pt x="5" y="71"/>
                  </a:lnTo>
                  <a:lnTo>
                    <a:pt x="4" y="70"/>
                  </a:lnTo>
                  <a:lnTo>
                    <a:pt x="3" y="68"/>
                  </a:lnTo>
                  <a:lnTo>
                    <a:pt x="2" y="66"/>
                  </a:lnTo>
                  <a:lnTo>
                    <a:pt x="1" y="66"/>
                  </a:lnTo>
                  <a:lnTo>
                    <a:pt x="1" y="63"/>
                  </a:lnTo>
                  <a:lnTo>
                    <a:pt x="0" y="61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53"/>
                  </a:lnTo>
                  <a:lnTo>
                    <a:pt x="1" y="51"/>
                  </a:lnTo>
                  <a:lnTo>
                    <a:pt x="2" y="48"/>
                  </a:lnTo>
                  <a:lnTo>
                    <a:pt x="3" y="47"/>
                  </a:lnTo>
                  <a:lnTo>
                    <a:pt x="4" y="45"/>
                  </a:lnTo>
                  <a:lnTo>
                    <a:pt x="5" y="43"/>
                  </a:lnTo>
                  <a:lnTo>
                    <a:pt x="7" y="42"/>
                  </a:lnTo>
                  <a:lnTo>
                    <a:pt x="8" y="40"/>
                  </a:lnTo>
                  <a:lnTo>
                    <a:pt x="10" y="38"/>
                  </a:lnTo>
                  <a:lnTo>
                    <a:pt x="11" y="38"/>
                  </a:lnTo>
                  <a:lnTo>
                    <a:pt x="14" y="35"/>
                  </a:lnTo>
                  <a:lnTo>
                    <a:pt x="17" y="34"/>
                  </a:lnTo>
                  <a:lnTo>
                    <a:pt x="18" y="33"/>
                  </a:lnTo>
                  <a:lnTo>
                    <a:pt x="21" y="31"/>
                  </a:lnTo>
                  <a:lnTo>
                    <a:pt x="25" y="29"/>
                  </a:lnTo>
                  <a:lnTo>
                    <a:pt x="26" y="28"/>
                  </a:lnTo>
                  <a:lnTo>
                    <a:pt x="29" y="26"/>
                  </a:lnTo>
                  <a:lnTo>
                    <a:pt x="34" y="25"/>
                  </a:lnTo>
                  <a:lnTo>
                    <a:pt x="35" y="24"/>
                  </a:lnTo>
                  <a:lnTo>
                    <a:pt x="39" y="23"/>
                  </a:lnTo>
                  <a:lnTo>
                    <a:pt x="44" y="21"/>
                  </a:lnTo>
                  <a:lnTo>
                    <a:pt x="46" y="20"/>
                  </a:lnTo>
                  <a:lnTo>
                    <a:pt x="50" y="19"/>
                  </a:lnTo>
                  <a:lnTo>
                    <a:pt x="55" y="17"/>
                  </a:lnTo>
                  <a:lnTo>
                    <a:pt x="57" y="16"/>
                  </a:lnTo>
                  <a:lnTo>
                    <a:pt x="63" y="15"/>
                  </a:lnTo>
                  <a:lnTo>
                    <a:pt x="67" y="14"/>
                  </a:lnTo>
                  <a:lnTo>
                    <a:pt x="70" y="12"/>
                  </a:lnTo>
                  <a:lnTo>
                    <a:pt x="75" y="11"/>
                  </a:lnTo>
                  <a:lnTo>
                    <a:pt x="81" y="10"/>
                  </a:lnTo>
                  <a:lnTo>
                    <a:pt x="84" y="10"/>
                  </a:lnTo>
                  <a:lnTo>
                    <a:pt x="90" y="8"/>
                  </a:lnTo>
                  <a:lnTo>
                    <a:pt x="96" y="7"/>
                  </a:lnTo>
                  <a:lnTo>
                    <a:pt x="98" y="7"/>
                  </a:lnTo>
                  <a:lnTo>
                    <a:pt x="104" y="6"/>
                  </a:lnTo>
                  <a:lnTo>
                    <a:pt x="109" y="5"/>
                  </a:lnTo>
                  <a:lnTo>
                    <a:pt x="113" y="5"/>
                  </a:lnTo>
                  <a:lnTo>
                    <a:pt x="119" y="3"/>
                  </a:lnTo>
                  <a:lnTo>
                    <a:pt x="123" y="3"/>
                  </a:lnTo>
                  <a:lnTo>
                    <a:pt x="128" y="2"/>
                  </a:lnTo>
                  <a:lnTo>
                    <a:pt x="135" y="2"/>
                  </a:lnTo>
                  <a:lnTo>
                    <a:pt x="138" y="2"/>
                  </a:lnTo>
                  <a:lnTo>
                    <a:pt x="145" y="1"/>
                  </a:lnTo>
                  <a:lnTo>
                    <a:pt x="152" y="1"/>
                  </a:lnTo>
                  <a:lnTo>
                    <a:pt x="155" y="1"/>
                  </a:lnTo>
                  <a:lnTo>
                    <a:pt x="162" y="0"/>
                  </a:lnTo>
                  <a:lnTo>
                    <a:pt x="169" y="0"/>
                  </a:lnTo>
                  <a:lnTo>
                    <a:pt x="172" y="0"/>
                  </a:lnTo>
                  <a:lnTo>
                    <a:pt x="179" y="0"/>
                  </a:lnTo>
                  <a:lnTo>
                    <a:pt x="186" y="0"/>
                  </a:lnTo>
                  <a:lnTo>
                    <a:pt x="189" y="0"/>
                  </a:lnTo>
                  <a:lnTo>
                    <a:pt x="196" y="0"/>
                  </a:lnTo>
                  <a:lnTo>
                    <a:pt x="196" y="57"/>
                  </a:lnTo>
                  <a:lnTo>
                    <a:pt x="125" y="112"/>
                  </a:lnTo>
                </a:path>
              </a:pathLst>
            </a:custGeom>
            <a:solidFill>
              <a:srgbClr val="FF808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17481" name="AutoShape 73"/>
          <p:cNvSpPr>
            <a:spLocks noChangeArrowheads="1"/>
          </p:cNvSpPr>
          <p:nvPr/>
        </p:nvSpPr>
        <p:spPr bwMode="auto">
          <a:xfrm>
            <a:off x="1066800" y="3276600"/>
            <a:ext cx="457200" cy="152400"/>
          </a:xfrm>
          <a:prstGeom prst="rightArrow">
            <a:avLst>
              <a:gd name="adj1" fmla="val 50000"/>
              <a:gd name="adj2" fmla="val 150014"/>
            </a:avLst>
          </a:prstGeom>
          <a:gradFill rotWithShape="0">
            <a:gsLst>
              <a:gs pos="0">
                <a:srgbClr val="00AE00">
                  <a:gamma/>
                  <a:shade val="0"/>
                  <a:invGamma/>
                </a:srgbClr>
              </a:gs>
              <a:gs pos="50000">
                <a:srgbClr val="00AE00"/>
              </a:gs>
              <a:gs pos="100000">
                <a:srgbClr val="00AE00">
                  <a:gamma/>
                  <a:shade val="0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82" name="AutoShape 74"/>
          <p:cNvSpPr>
            <a:spLocks noChangeArrowheads="1"/>
          </p:cNvSpPr>
          <p:nvPr/>
        </p:nvSpPr>
        <p:spPr bwMode="auto">
          <a:xfrm>
            <a:off x="2209800" y="3276600"/>
            <a:ext cx="457200" cy="152400"/>
          </a:xfrm>
          <a:prstGeom prst="rightArrow">
            <a:avLst>
              <a:gd name="adj1" fmla="val 50000"/>
              <a:gd name="adj2" fmla="val 150014"/>
            </a:avLst>
          </a:prstGeom>
          <a:gradFill rotWithShape="0">
            <a:gsLst>
              <a:gs pos="0">
                <a:srgbClr val="00AE00">
                  <a:gamma/>
                  <a:shade val="0"/>
                  <a:invGamma/>
                </a:srgbClr>
              </a:gs>
              <a:gs pos="50000">
                <a:srgbClr val="00AE00"/>
              </a:gs>
              <a:gs pos="100000">
                <a:srgbClr val="00AE00">
                  <a:gamma/>
                  <a:shade val="0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83" name="AutoShape 75"/>
          <p:cNvSpPr>
            <a:spLocks noChangeArrowheads="1"/>
          </p:cNvSpPr>
          <p:nvPr/>
        </p:nvSpPr>
        <p:spPr bwMode="auto">
          <a:xfrm>
            <a:off x="3352800" y="3276600"/>
            <a:ext cx="457200" cy="152400"/>
          </a:xfrm>
          <a:prstGeom prst="rightArrow">
            <a:avLst>
              <a:gd name="adj1" fmla="val 50000"/>
              <a:gd name="adj2" fmla="val 150014"/>
            </a:avLst>
          </a:prstGeom>
          <a:gradFill rotWithShape="0">
            <a:gsLst>
              <a:gs pos="0">
                <a:srgbClr val="00AE00">
                  <a:gamma/>
                  <a:shade val="0"/>
                  <a:invGamma/>
                </a:srgbClr>
              </a:gs>
              <a:gs pos="50000">
                <a:srgbClr val="00AE00"/>
              </a:gs>
              <a:gs pos="100000">
                <a:srgbClr val="00AE00">
                  <a:gamma/>
                  <a:shade val="0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84" name="AutoShape 76"/>
          <p:cNvSpPr>
            <a:spLocks noChangeArrowheads="1"/>
          </p:cNvSpPr>
          <p:nvPr/>
        </p:nvSpPr>
        <p:spPr bwMode="auto">
          <a:xfrm>
            <a:off x="4495800" y="3276600"/>
            <a:ext cx="457200" cy="152400"/>
          </a:xfrm>
          <a:prstGeom prst="rightArrow">
            <a:avLst>
              <a:gd name="adj1" fmla="val 50000"/>
              <a:gd name="adj2" fmla="val 150014"/>
            </a:avLst>
          </a:prstGeom>
          <a:gradFill rotWithShape="0">
            <a:gsLst>
              <a:gs pos="0">
                <a:srgbClr val="00AE00">
                  <a:gamma/>
                  <a:shade val="0"/>
                  <a:invGamma/>
                </a:srgbClr>
              </a:gs>
              <a:gs pos="50000">
                <a:srgbClr val="00AE00"/>
              </a:gs>
              <a:gs pos="100000">
                <a:srgbClr val="00AE00">
                  <a:gamma/>
                  <a:shade val="0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85" name="AutoShape 77"/>
          <p:cNvSpPr>
            <a:spLocks noChangeArrowheads="1"/>
          </p:cNvSpPr>
          <p:nvPr/>
        </p:nvSpPr>
        <p:spPr bwMode="auto">
          <a:xfrm>
            <a:off x="5646738" y="3048000"/>
            <a:ext cx="296862" cy="152400"/>
          </a:xfrm>
          <a:prstGeom prst="rightArrow">
            <a:avLst>
              <a:gd name="adj1" fmla="val 50000"/>
              <a:gd name="adj2" fmla="val 97405"/>
            </a:avLst>
          </a:prstGeom>
          <a:gradFill rotWithShape="0">
            <a:gsLst>
              <a:gs pos="0">
                <a:srgbClr val="00AE00">
                  <a:gamma/>
                  <a:shade val="0"/>
                  <a:invGamma/>
                </a:srgbClr>
              </a:gs>
              <a:gs pos="50000">
                <a:srgbClr val="00AE00"/>
              </a:gs>
              <a:gs pos="100000">
                <a:srgbClr val="00AE00">
                  <a:gamma/>
                  <a:shade val="0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86" name="AutoShape 78"/>
          <p:cNvSpPr>
            <a:spLocks noChangeArrowheads="1"/>
          </p:cNvSpPr>
          <p:nvPr/>
        </p:nvSpPr>
        <p:spPr bwMode="auto">
          <a:xfrm>
            <a:off x="5646738" y="3657600"/>
            <a:ext cx="296862" cy="152400"/>
          </a:xfrm>
          <a:prstGeom prst="rightArrow">
            <a:avLst>
              <a:gd name="adj1" fmla="val 50000"/>
              <a:gd name="adj2" fmla="val 97405"/>
            </a:avLst>
          </a:prstGeom>
          <a:gradFill rotWithShape="0">
            <a:gsLst>
              <a:gs pos="0">
                <a:srgbClr val="00AE00">
                  <a:gamma/>
                  <a:shade val="0"/>
                  <a:invGamma/>
                </a:srgbClr>
              </a:gs>
              <a:gs pos="50000">
                <a:srgbClr val="00AE00"/>
              </a:gs>
              <a:gs pos="100000">
                <a:srgbClr val="00AE00">
                  <a:gamma/>
                  <a:shade val="0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87" name="AutoShape 79"/>
          <p:cNvSpPr>
            <a:spLocks noChangeArrowheads="1"/>
          </p:cNvSpPr>
          <p:nvPr/>
        </p:nvSpPr>
        <p:spPr bwMode="auto">
          <a:xfrm>
            <a:off x="7162800" y="3040063"/>
            <a:ext cx="293688" cy="152400"/>
          </a:xfrm>
          <a:prstGeom prst="rightArrow">
            <a:avLst>
              <a:gd name="adj1" fmla="val 50000"/>
              <a:gd name="adj2" fmla="val 96363"/>
            </a:avLst>
          </a:prstGeom>
          <a:gradFill rotWithShape="0">
            <a:gsLst>
              <a:gs pos="0">
                <a:srgbClr val="00AE00">
                  <a:gamma/>
                  <a:shade val="0"/>
                  <a:invGamma/>
                </a:srgbClr>
              </a:gs>
              <a:gs pos="50000">
                <a:srgbClr val="00AE00"/>
              </a:gs>
              <a:gs pos="100000">
                <a:srgbClr val="00AE00">
                  <a:gamma/>
                  <a:shade val="0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88" name="AutoShape 80"/>
          <p:cNvSpPr>
            <a:spLocks noChangeArrowheads="1"/>
          </p:cNvSpPr>
          <p:nvPr/>
        </p:nvSpPr>
        <p:spPr bwMode="auto">
          <a:xfrm>
            <a:off x="7164388" y="3635375"/>
            <a:ext cx="198437" cy="152400"/>
          </a:xfrm>
          <a:prstGeom prst="rightArrow">
            <a:avLst>
              <a:gd name="adj1" fmla="val 50000"/>
              <a:gd name="adj2" fmla="val 65110"/>
            </a:avLst>
          </a:prstGeom>
          <a:gradFill rotWithShape="0">
            <a:gsLst>
              <a:gs pos="0">
                <a:srgbClr val="00AE00">
                  <a:gamma/>
                  <a:shade val="0"/>
                  <a:invGamma/>
                </a:srgbClr>
              </a:gs>
              <a:gs pos="50000">
                <a:srgbClr val="00AE00"/>
              </a:gs>
              <a:gs pos="100000">
                <a:srgbClr val="00AE00">
                  <a:gamma/>
                  <a:shade val="0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89" name="AutoShape 81"/>
          <p:cNvSpPr>
            <a:spLocks noChangeArrowheads="1"/>
          </p:cNvSpPr>
          <p:nvPr/>
        </p:nvSpPr>
        <p:spPr bwMode="auto">
          <a:xfrm flipH="1">
            <a:off x="1219200" y="5410200"/>
            <a:ext cx="1260475" cy="152400"/>
          </a:xfrm>
          <a:prstGeom prst="rightArrow">
            <a:avLst>
              <a:gd name="adj1" fmla="val 50000"/>
              <a:gd name="adj2" fmla="val 413580"/>
            </a:avLst>
          </a:prstGeom>
          <a:gradFill rotWithShape="0">
            <a:gsLst>
              <a:gs pos="0">
                <a:srgbClr val="00AE00">
                  <a:gamma/>
                  <a:shade val="80000"/>
                  <a:invGamma/>
                </a:srgbClr>
              </a:gs>
              <a:gs pos="50000">
                <a:srgbClr val="00AE00"/>
              </a:gs>
              <a:gs pos="100000">
                <a:srgbClr val="00AE00">
                  <a:gamma/>
                  <a:shade val="80000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90" name="AutoShape 82"/>
          <p:cNvSpPr>
            <a:spLocks noChangeArrowheads="1"/>
          </p:cNvSpPr>
          <p:nvPr/>
        </p:nvSpPr>
        <p:spPr bwMode="auto">
          <a:xfrm flipH="1">
            <a:off x="2532063" y="5410200"/>
            <a:ext cx="1019175" cy="152400"/>
          </a:xfrm>
          <a:prstGeom prst="rightArrow">
            <a:avLst>
              <a:gd name="adj1" fmla="val 50000"/>
              <a:gd name="adj2" fmla="val 334406"/>
            </a:avLst>
          </a:prstGeom>
          <a:gradFill rotWithShape="0">
            <a:gsLst>
              <a:gs pos="0">
                <a:srgbClr val="00AE00">
                  <a:gamma/>
                  <a:shade val="80000"/>
                  <a:invGamma/>
                </a:srgbClr>
              </a:gs>
              <a:gs pos="50000">
                <a:srgbClr val="00AE00"/>
              </a:gs>
              <a:gs pos="100000">
                <a:srgbClr val="00AE00">
                  <a:gamma/>
                  <a:shade val="80000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91" name="AutoShape 83"/>
          <p:cNvSpPr>
            <a:spLocks noChangeArrowheads="1"/>
          </p:cNvSpPr>
          <p:nvPr/>
        </p:nvSpPr>
        <p:spPr bwMode="auto">
          <a:xfrm flipH="1">
            <a:off x="3595688" y="5410200"/>
            <a:ext cx="1077912" cy="152400"/>
          </a:xfrm>
          <a:prstGeom prst="rightArrow">
            <a:avLst>
              <a:gd name="adj1" fmla="val 50000"/>
              <a:gd name="adj2" fmla="val 353678"/>
            </a:avLst>
          </a:prstGeom>
          <a:gradFill rotWithShape="0">
            <a:gsLst>
              <a:gs pos="0">
                <a:srgbClr val="00AE00">
                  <a:gamma/>
                  <a:shade val="80000"/>
                  <a:invGamma/>
                </a:srgbClr>
              </a:gs>
              <a:gs pos="50000">
                <a:srgbClr val="00AE00"/>
              </a:gs>
              <a:gs pos="100000">
                <a:srgbClr val="00AE00">
                  <a:gamma/>
                  <a:shade val="80000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92" name="AutoShape 84"/>
          <p:cNvSpPr>
            <a:spLocks noChangeArrowheads="1"/>
          </p:cNvSpPr>
          <p:nvPr/>
        </p:nvSpPr>
        <p:spPr bwMode="auto">
          <a:xfrm flipH="1">
            <a:off x="4719638" y="5410200"/>
            <a:ext cx="1009650" cy="152400"/>
          </a:xfrm>
          <a:prstGeom prst="rightArrow">
            <a:avLst>
              <a:gd name="adj1" fmla="val 50000"/>
              <a:gd name="adj2" fmla="val 331281"/>
            </a:avLst>
          </a:prstGeom>
          <a:gradFill rotWithShape="0">
            <a:gsLst>
              <a:gs pos="0">
                <a:srgbClr val="00AE00">
                  <a:gamma/>
                  <a:shade val="80000"/>
                  <a:invGamma/>
                </a:srgbClr>
              </a:gs>
              <a:gs pos="50000">
                <a:srgbClr val="00AE00"/>
              </a:gs>
              <a:gs pos="100000">
                <a:srgbClr val="00AE00">
                  <a:gamma/>
                  <a:shade val="80000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93" name="AutoShape 85"/>
          <p:cNvSpPr>
            <a:spLocks noChangeArrowheads="1"/>
          </p:cNvSpPr>
          <p:nvPr/>
        </p:nvSpPr>
        <p:spPr bwMode="auto">
          <a:xfrm flipH="1">
            <a:off x="5788025" y="5410200"/>
            <a:ext cx="1362075" cy="152400"/>
          </a:xfrm>
          <a:prstGeom prst="rightArrow">
            <a:avLst>
              <a:gd name="adj1" fmla="val 50000"/>
              <a:gd name="adj2" fmla="val 446916"/>
            </a:avLst>
          </a:prstGeom>
          <a:gradFill rotWithShape="0">
            <a:gsLst>
              <a:gs pos="0">
                <a:srgbClr val="00AE00">
                  <a:gamma/>
                  <a:shade val="80000"/>
                  <a:invGamma/>
                </a:srgbClr>
              </a:gs>
              <a:gs pos="50000">
                <a:srgbClr val="00AE00"/>
              </a:gs>
              <a:gs pos="100000">
                <a:srgbClr val="00AE00">
                  <a:gamma/>
                  <a:shade val="80000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94" name="AutoShape 86"/>
          <p:cNvSpPr>
            <a:spLocks noChangeArrowheads="1"/>
          </p:cNvSpPr>
          <p:nvPr/>
        </p:nvSpPr>
        <p:spPr bwMode="auto">
          <a:xfrm flipH="1">
            <a:off x="7208838" y="5410200"/>
            <a:ext cx="1173162" cy="152400"/>
          </a:xfrm>
          <a:prstGeom prst="rightArrow">
            <a:avLst>
              <a:gd name="adj1" fmla="val 50000"/>
              <a:gd name="adj2" fmla="val 384931"/>
            </a:avLst>
          </a:prstGeom>
          <a:gradFill rotWithShape="0">
            <a:gsLst>
              <a:gs pos="0">
                <a:srgbClr val="00AE00">
                  <a:gamma/>
                  <a:shade val="80000"/>
                  <a:invGamma/>
                </a:srgbClr>
              </a:gs>
              <a:gs pos="50000">
                <a:srgbClr val="00AE00"/>
              </a:gs>
              <a:gs pos="100000">
                <a:srgbClr val="00AE00">
                  <a:gamma/>
                  <a:shade val="80000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95" name="AutoShape 87"/>
          <p:cNvSpPr>
            <a:spLocks noChangeArrowheads="1"/>
          </p:cNvSpPr>
          <p:nvPr/>
        </p:nvSpPr>
        <p:spPr bwMode="auto">
          <a:xfrm rot="16200000" flipH="1">
            <a:off x="7507287" y="4435476"/>
            <a:ext cx="1901825" cy="152400"/>
          </a:xfrm>
          <a:prstGeom prst="rightArrow">
            <a:avLst>
              <a:gd name="adj1" fmla="val 50000"/>
              <a:gd name="adj2" fmla="val 624016"/>
            </a:avLst>
          </a:prstGeom>
          <a:gradFill rotWithShape="0">
            <a:gsLst>
              <a:gs pos="0">
                <a:srgbClr val="00AE00">
                  <a:gamma/>
                  <a:shade val="0"/>
                  <a:invGamma/>
                </a:srgbClr>
              </a:gs>
              <a:gs pos="50000">
                <a:srgbClr val="00AE00"/>
              </a:gs>
              <a:gs pos="100000">
                <a:srgbClr val="00AE00">
                  <a:gamma/>
                  <a:shade val="0"/>
                  <a:invGamma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496" name="AutoShape 88"/>
          <p:cNvSpPr>
            <a:spLocks noChangeArrowheads="1"/>
          </p:cNvSpPr>
          <p:nvPr/>
        </p:nvSpPr>
        <p:spPr bwMode="auto">
          <a:xfrm rot="16200000">
            <a:off x="4008438" y="4029075"/>
            <a:ext cx="304800" cy="152400"/>
          </a:xfrm>
          <a:prstGeom prst="rightArrow">
            <a:avLst>
              <a:gd name="adj1" fmla="val 50000"/>
              <a:gd name="adj2" fmla="val 100009"/>
            </a:avLst>
          </a:prstGeom>
          <a:gradFill rotWithShape="0">
            <a:gsLst>
              <a:gs pos="0">
                <a:srgbClr val="00AE00">
                  <a:gamma/>
                  <a:shade val="0"/>
                  <a:invGamma/>
                </a:srgbClr>
              </a:gs>
              <a:gs pos="50000">
                <a:srgbClr val="00AE00"/>
              </a:gs>
              <a:gs pos="100000">
                <a:srgbClr val="00AE00">
                  <a:gamma/>
                  <a:shade val="0"/>
                  <a:invGamma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grpSp>
        <p:nvGrpSpPr>
          <p:cNvPr id="3" name="Group 89"/>
          <p:cNvGrpSpPr>
            <a:grpSpLocks/>
          </p:cNvGrpSpPr>
          <p:nvPr/>
        </p:nvGrpSpPr>
        <p:grpSpPr bwMode="auto">
          <a:xfrm>
            <a:off x="1528763" y="3921125"/>
            <a:ext cx="635000" cy="444500"/>
            <a:chOff x="963" y="2470"/>
            <a:chExt cx="400" cy="280"/>
          </a:xfrm>
        </p:grpSpPr>
        <p:sp>
          <p:nvSpPr>
            <p:cNvPr id="17498" name="AutoShape 90"/>
            <p:cNvSpPr>
              <a:spLocks noChangeArrowheads="1"/>
            </p:cNvSpPr>
            <p:nvPr/>
          </p:nvSpPr>
          <p:spPr bwMode="auto">
            <a:xfrm rot="16200000">
              <a:off x="1043" y="2566"/>
              <a:ext cx="248" cy="96"/>
            </a:xfrm>
            <a:prstGeom prst="rightArrow">
              <a:avLst>
                <a:gd name="adj1" fmla="val 50000"/>
                <a:gd name="adj2" fmla="val 129179"/>
              </a:avLst>
            </a:prstGeom>
            <a:gradFill rotWithShape="0">
              <a:gsLst>
                <a:gs pos="0">
                  <a:srgbClr val="00AE00">
                    <a:gamma/>
                    <a:shade val="0"/>
                    <a:invGamma/>
                  </a:srgbClr>
                </a:gs>
                <a:gs pos="50000">
                  <a:srgbClr val="00AE00"/>
                </a:gs>
                <a:gs pos="100000">
                  <a:srgbClr val="00AE00">
                    <a:gamma/>
                    <a:shade val="0"/>
                    <a:invGamma/>
                  </a:srgbClr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499" name="AutoShape 91"/>
            <p:cNvSpPr>
              <a:spLocks noChangeArrowheads="1"/>
            </p:cNvSpPr>
            <p:nvPr/>
          </p:nvSpPr>
          <p:spPr bwMode="auto">
            <a:xfrm rot="18060000">
              <a:off x="871" y="2562"/>
              <a:ext cx="280" cy="96"/>
            </a:xfrm>
            <a:prstGeom prst="rightArrow">
              <a:avLst>
                <a:gd name="adj1" fmla="val 50000"/>
                <a:gd name="adj2" fmla="val 145847"/>
              </a:avLst>
            </a:prstGeom>
            <a:gradFill rotWithShape="0">
              <a:gsLst>
                <a:gs pos="0">
                  <a:srgbClr val="00AE00">
                    <a:gamma/>
                    <a:shade val="0"/>
                    <a:invGamma/>
                  </a:srgbClr>
                </a:gs>
                <a:gs pos="50000">
                  <a:srgbClr val="00AE00"/>
                </a:gs>
                <a:gs pos="100000">
                  <a:srgbClr val="00AE00">
                    <a:gamma/>
                    <a:shade val="0"/>
                    <a:invGamma/>
                  </a:srgbClr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00" name="AutoShape 92"/>
            <p:cNvSpPr>
              <a:spLocks noChangeArrowheads="1"/>
            </p:cNvSpPr>
            <p:nvPr/>
          </p:nvSpPr>
          <p:spPr bwMode="auto">
            <a:xfrm rot="13980000">
              <a:off x="1175" y="2562"/>
              <a:ext cx="280" cy="96"/>
            </a:xfrm>
            <a:prstGeom prst="rightArrow">
              <a:avLst>
                <a:gd name="adj1" fmla="val 50000"/>
                <a:gd name="adj2" fmla="val 145847"/>
              </a:avLst>
            </a:prstGeom>
            <a:gradFill rotWithShape="0">
              <a:gsLst>
                <a:gs pos="0">
                  <a:srgbClr val="00AE00">
                    <a:gamma/>
                    <a:shade val="0"/>
                    <a:invGamma/>
                  </a:srgbClr>
                </a:gs>
                <a:gs pos="50000">
                  <a:srgbClr val="00AE00"/>
                </a:gs>
                <a:gs pos="100000">
                  <a:srgbClr val="00AE00">
                    <a:gamma/>
                    <a:shade val="0"/>
                    <a:invGamma/>
                  </a:srgbClr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4" name="Group 93"/>
          <p:cNvGrpSpPr>
            <a:grpSpLocks/>
          </p:cNvGrpSpPr>
          <p:nvPr/>
        </p:nvGrpSpPr>
        <p:grpSpPr bwMode="auto">
          <a:xfrm>
            <a:off x="1143000" y="3409950"/>
            <a:ext cx="152400" cy="2057400"/>
            <a:chOff x="720" y="2148"/>
            <a:chExt cx="96" cy="1296"/>
          </a:xfrm>
        </p:grpSpPr>
        <p:sp>
          <p:nvSpPr>
            <p:cNvPr id="17502" name="AutoShape 94"/>
            <p:cNvSpPr>
              <a:spLocks noChangeArrowheads="1"/>
            </p:cNvSpPr>
            <p:nvPr/>
          </p:nvSpPr>
          <p:spPr bwMode="auto">
            <a:xfrm rot="16200000">
              <a:off x="336" y="2532"/>
              <a:ext cx="864" cy="96"/>
            </a:xfrm>
            <a:prstGeom prst="rightArrow">
              <a:avLst>
                <a:gd name="adj1" fmla="val 50000"/>
                <a:gd name="adj2" fmla="val 450042"/>
              </a:avLst>
            </a:prstGeom>
            <a:gradFill rotWithShape="0">
              <a:gsLst>
                <a:gs pos="0">
                  <a:srgbClr val="00AE00">
                    <a:gamma/>
                    <a:shade val="0"/>
                    <a:invGamma/>
                  </a:srgbClr>
                </a:gs>
                <a:gs pos="50000">
                  <a:srgbClr val="00AE00"/>
                </a:gs>
                <a:gs pos="100000">
                  <a:srgbClr val="00AE00">
                    <a:gamma/>
                    <a:shade val="0"/>
                    <a:invGamma/>
                  </a:srgbClr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03" name="AutoShape 95"/>
            <p:cNvSpPr>
              <a:spLocks noChangeArrowheads="1"/>
            </p:cNvSpPr>
            <p:nvPr/>
          </p:nvSpPr>
          <p:spPr bwMode="auto">
            <a:xfrm rot="16200000" flipH="1">
              <a:off x="408" y="3036"/>
              <a:ext cx="720" cy="96"/>
            </a:xfrm>
            <a:prstGeom prst="rightArrow">
              <a:avLst>
                <a:gd name="adj1" fmla="val 50000"/>
                <a:gd name="adj2" fmla="val 375035"/>
              </a:avLst>
            </a:prstGeom>
            <a:gradFill rotWithShape="0">
              <a:gsLst>
                <a:gs pos="0">
                  <a:srgbClr val="00AE00">
                    <a:gamma/>
                    <a:shade val="0"/>
                    <a:invGamma/>
                  </a:srgbClr>
                </a:gs>
                <a:gs pos="50000">
                  <a:srgbClr val="00AE00"/>
                </a:gs>
                <a:gs pos="100000">
                  <a:srgbClr val="00AE00">
                    <a:gamma/>
                    <a:shade val="0"/>
                    <a:invGamma/>
                  </a:srgbClr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5" name="Group 96"/>
          <p:cNvGrpSpPr>
            <a:grpSpLocks/>
          </p:cNvGrpSpPr>
          <p:nvPr/>
        </p:nvGrpSpPr>
        <p:grpSpPr bwMode="auto">
          <a:xfrm>
            <a:off x="3509963" y="3414713"/>
            <a:ext cx="152400" cy="2057400"/>
            <a:chOff x="2211" y="2151"/>
            <a:chExt cx="96" cy="1296"/>
          </a:xfrm>
        </p:grpSpPr>
        <p:sp>
          <p:nvSpPr>
            <p:cNvPr id="17505" name="AutoShape 97"/>
            <p:cNvSpPr>
              <a:spLocks noChangeArrowheads="1"/>
            </p:cNvSpPr>
            <p:nvPr/>
          </p:nvSpPr>
          <p:spPr bwMode="auto">
            <a:xfrm rot="16200000">
              <a:off x="1827" y="2535"/>
              <a:ext cx="864" cy="96"/>
            </a:xfrm>
            <a:prstGeom prst="rightArrow">
              <a:avLst>
                <a:gd name="adj1" fmla="val 50000"/>
                <a:gd name="adj2" fmla="val 450042"/>
              </a:avLst>
            </a:prstGeom>
            <a:gradFill rotWithShape="0">
              <a:gsLst>
                <a:gs pos="0">
                  <a:srgbClr val="00AE00">
                    <a:gamma/>
                    <a:shade val="0"/>
                    <a:invGamma/>
                  </a:srgbClr>
                </a:gs>
                <a:gs pos="50000">
                  <a:srgbClr val="00AE00"/>
                </a:gs>
                <a:gs pos="100000">
                  <a:srgbClr val="00AE00">
                    <a:gamma/>
                    <a:shade val="0"/>
                    <a:invGamma/>
                  </a:srgbClr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06" name="AutoShape 98"/>
            <p:cNvSpPr>
              <a:spLocks noChangeArrowheads="1"/>
            </p:cNvSpPr>
            <p:nvPr/>
          </p:nvSpPr>
          <p:spPr bwMode="auto">
            <a:xfrm rot="16200000" flipH="1">
              <a:off x="1899" y="3039"/>
              <a:ext cx="720" cy="96"/>
            </a:xfrm>
            <a:prstGeom prst="rightArrow">
              <a:avLst>
                <a:gd name="adj1" fmla="val 50000"/>
                <a:gd name="adj2" fmla="val 375035"/>
              </a:avLst>
            </a:prstGeom>
            <a:gradFill rotWithShape="0">
              <a:gsLst>
                <a:gs pos="0">
                  <a:srgbClr val="00AE00">
                    <a:gamma/>
                    <a:shade val="0"/>
                    <a:invGamma/>
                  </a:srgbClr>
                </a:gs>
                <a:gs pos="50000">
                  <a:srgbClr val="00AE00"/>
                </a:gs>
                <a:gs pos="100000">
                  <a:srgbClr val="00AE00">
                    <a:gamma/>
                    <a:shade val="0"/>
                    <a:invGamma/>
                  </a:srgbClr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6" name="Group 99"/>
          <p:cNvGrpSpPr>
            <a:grpSpLocks/>
          </p:cNvGrpSpPr>
          <p:nvPr/>
        </p:nvGrpSpPr>
        <p:grpSpPr bwMode="auto">
          <a:xfrm>
            <a:off x="2433638" y="3414713"/>
            <a:ext cx="152400" cy="2057400"/>
            <a:chOff x="1533" y="2151"/>
            <a:chExt cx="96" cy="1296"/>
          </a:xfrm>
        </p:grpSpPr>
        <p:sp>
          <p:nvSpPr>
            <p:cNvPr id="17508" name="AutoShape 100"/>
            <p:cNvSpPr>
              <a:spLocks noChangeArrowheads="1"/>
            </p:cNvSpPr>
            <p:nvPr/>
          </p:nvSpPr>
          <p:spPr bwMode="auto">
            <a:xfrm rot="16200000">
              <a:off x="1149" y="2535"/>
              <a:ext cx="864" cy="96"/>
            </a:xfrm>
            <a:prstGeom prst="rightArrow">
              <a:avLst>
                <a:gd name="adj1" fmla="val 50000"/>
                <a:gd name="adj2" fmla="val 450042"/>
              </a:avLst>
            </a:prstGeom>
            <a:gradFill rotWithShape="0">
              <a:gsLst>
                <a:gs pos="0">
                  <a:srgbClr val="00AE00">
                    <a:gamma/>
                    <a:shade val="0"/>
                    <a:invGamma/>
                  </a:srgbClr>
                </a:gs>
                <a:gs pos="50000">
                  <a:srgbClr val="00AE00"/>
                </a:gs>
                <a:gs pos="100000">
                  <a:srgbClr val="00AE00">
                    <a:gamma/>
                    <a:shade val="0"/>
                    <a:invGamma/>
                  </a:srgbClr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09" name="AutoShape 101"/>
            <p:cNvSpPr>
              <a:spLocks noChangeArrowheads="1"/>
            </p:cNvSpPr>
            <p:nvPr/>
          </p:nvSpPr>
          <p:spPr bwMode="auto">
            <a:xfrm rot="16200000" flipH="1">
              <a:off x="1221" y="3039"/>
              <a:ext cx="720" cy="96"/>
            </a:xfrm>
            <a:prstGeom prst="rightArrow">
              <a:avLst>
                <a:gd name="adj1" fmla="val 50000"/>
                <a:gd name="adj2" fmla="val 375035"/>
              </a:avLst>
            </a:prstGeom>
            <a:gradFill rotWithShape="0">
              <a:gsLst>
                <a:gs pos="0">
                  <a:srgbClr val="00AE00">
                    <a:gamma/>
                    <a:shade val="0"/>
                    <a:invGamma/>
                  </a:srgbClr>
                </a:gs>
                <a:gs pos="50000">
                  <a:srgbClr val="00AE00"/>
                </a:gs>
                <a:gs pos="100000">
                  <a:srgbClr val="00AE00">
                    <a:gamma/>
                    <a:shade val="0"/>
                    <a:invGamma/>
                  </a:srgbClr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4622800" y="3400425"/>
            <a:ext cx="152400" cy="2057400"/>
            <a:chOff x="2912" y="2142"/>
            <a:chExt cx="96" cy="1296"/>
          </a:xfrm>
        </p:grpSpPr>
        <p:sp>
          <p:nvSpPr>
            <p:cNvPr id="17511" name="AutoShape 103"/>
            <p:cNvSpPr>
              <a:spLocks noChangeArrowheads="1"/>
            </p:cNvSpPr>
            <p:nvPr/>
          </p:nvSpPr>
          <p:spPr bwMode="auto">
            <a:xfrm rot="16200000">
              <a:off x="2528" y="2526"/>
              <a:ext cx="864" cy="96"/>
            </a:xfrm>
            <a:prstGeom prst="rightArrow">
              <a:avLst>
                <a:gd name="adj1" fmla="val 50000"/>
                <a:gd name="adj2" fmla="val 450042"/>
              </a:avLst>
            </a:prstGeom>
            <a:gradFill rotWithShape="0">
              <a:gsLst>
                <a:gs pos="0">
                  <a:srgbClr val="00AE00">
                    <a:gamma/>
                    <a:shade val="0"/>
                    <a:invGamma/>
                  </a:srgbClr>
                </a:gs>
                <a:gs pos="50000">
                  <a:srgbClr val="00AE00"/>
                </a:gs>
                <a:gs pos="100000">
                  <a:srgbClr val="00AE00">
                    <a:gamma/>
                    <a:shade val="0"/>
                    <a:invGamma/>
                  </a:srgbClr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12" name="AutoShape 104"/>
            <p:cNvSpPr>
              <a:spLocks noChangeArrowheads="1"/>
            </p:cNvSpPr>
            <p:nvPr/>
          </p:nvSpPr>
          <p:spPr bwMode="auto">
            <a:xfrm rot="16200000" flipH="1">
              <a:off x="2600" y="3030"/>
              <a:ext cx="720" cy="96"/>
            </a:xfrm>
            <a:prstGeom prst="rightArrow">
              <a:avLst>
                <a:gd name="adj1" fmla="val 50000"/>
                <a:gd name="adj2" fmla="val 375035"/>
              </a:avLst>
            </a:prstGeom>
            <a:gradFill rotWithShape="0">
              <a:gsLst>
                <a:gs pos="0">
                  <a:srgbClr val="00AE00">
                    <a:gamma/>
                    <a:shade val="0"/>
                    <a:invGamma/>
                  </a:srgbClr>
                </a:gs>
                <a:gs pos="50000">
                  <a:srgbClr val="00AE00"/>
                </a:gs>
                <a:gs pos="100000">
                  <a:srgbClr val="00AE00">
                    <a:gamma/>
                    <a:shade val="0"/>
                    <a:invGamma/>
                  </a:srgbClr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681663" y="3829050"/>
            <a:ext cx="152400" cy="1579563"/>
            <a:chOff x="3579" y="2412"/>
            <a:chExt cx="96" cy="995"/>
          </a:xfrm>
        </p:grpSpPr>
        <p:sp>
          <p:nvSpPr>
            <p:cNvPr id="17514" name="AutoShape 106"/>
            <p:cNvSpPr>
              <a:spLocks noChangeArrowheads="1"/>
            </p:cNvSpPr>
            <p:nvPr/>
          </p:nvSpPr>
          <p:spPr bwMode="auto">
            <a:xfrm rot="16200000">
              <a:off x="3295" y="2696"/>
              <a:ext cx="664" cy="96"/>
            </a:xfrm>
            <a:prstGeom prst="rightArrow">
              <a:avLst>
                <a:gd name="adj1" fmla="val 50000"/>
                <a:gd name="adj2" fmla="val 345865"/>
              </a:avLst>
            </a:prstGeom>
            <a:gradFill rotWithShape="0">
              <a:gsLst>
                <a:gs pos="0">
                  <a:srgbClr val="00AE00">
                    <a:gamma/>
                    <a:shade val="0"/>
                    <a:invGamma/>
                  </a:srgbClr>
                </a:gs>
                <a:gs pos="50000">
                  <a:srgbClr val="00AE00"/>
                </a:gs>
                <a:gs pos="100000">
                  <a:srgbClr val="00AE00">
                    <a:gamma/>
                    <a:shade val="0"/>
                    <a:invGamma/>
                  </a:srgbClr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15" name="AutoShape 107"/>
            <p:cNvSpPr>
              <a:spLocks noChangeArrowheads="1"/>
            </p:cNvSpPr>
            <p:nvPr/>
          </p:nvSpPr>
          <p:spPr bwMode="auto">
            <a:xfrm rot="16200000" flipH="1">
              <a:off x="3351" y="3083"/>
              <a:ext cx="552" cy="96"/>
            </a:xfrm>
            <a:prstGeom prst="rightArrow">
              <a:avLst>
                <a:gd name="adj1" fmla="val 50000"/>
                <a:gd name="adj2" fmla="val 287527"/>
              </a:avLst>
            </a:prstGeom>
            <a:gradFill rotWithShape="0">
              <a:gsLst>
                <a:gs pos="0">
                  <a:srgbClr val="00AE00">
                    <a:gamma/>
                    <a:shade val="0"/>
                    <a:invGamma/>
                  </a:srgbClr>
                </a:gs>
                <a:gs pos="50000">
                  <a:srgbClr val="00AE00"/>
                </a:gs>
                <a:gs pos="100000">
                  <a:srgbClr val="00AE00">
                    <a:gamma/>
                    <a:shade val="0"/>
                    <a:invGamma/>
                  </a:srgbClr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7107238" y="3859213"/>
            <a:ext cx="152400" cy="1579562"/>
            <a:chOff x="4477" y="2431"/>
            <a:chExt cx="96" cy="995"/>
          </a:xfrm>
        </p:grpSpPr>
        <p:sp>
          <p:nvSpPr>
            <p:cNvPr id="17517" name="AutoShape 109"/>
            <p:cNvSpPr>
              <a:spLocks noChangeArrowheads="1"/>
            </p:cNvSpPr>
            <p:nvPr/>
          </p:nvSpPr>
          <p:spPr bwMode="auto">
            <a:xfrm rot="16200000">
              <a:off x="4193" y="2715"/>
              <a:ext cx="664" cy="96"/>
            </a:xfrm>
            <a:prstGeom prst="rightArrow">
              <a:avLst>
                <a:gd name="adj1" fmla="val 50000"/>
                <a:gd name="adj2" fmla="val 345865"/>
              </a:avLst>
            </a:prstGeom>
            <a:gradFill rotWithShape="0">
              <a:gsLst>
                <a:gs pos="0">
                  <a:srgbClr val="00AE00">
                    <a:gamma/>
                    <a:shade val="0"/>
                    <a:invGamma/>
                  </a:srgbClr>
                </a:gs>
                <a:gs pos="50000">
                  <a:srgbClr val="00AE00"/>
                </a:gs>
                <a:gs pos="100000">
                  <a:srgbClr val="00AE00">
                    <a:gamma/>
                    <a:shade val="0"/>
                    <a:invGamma/>
                  </a:srgbClr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18" name="AutoShape 110"/>
            <p:cNvSpPr>
              <a:spLocks noChangeArrowheads="1"/>
            </p:cNvSpPr>
            <p:nvPr/>
          </p:nvSpPr>
          <p:spPr bwMode="auto">
            <a:xfrm rot="16200000" flipH="1">
              <a:off x="4249" y="3102"/>
              <a:ext cx="552" cy="96"/>
            </a:xfrm>
            <a:prstGeom prst="rightArrow">
              <a:avLst>
                <a:gd name="adj1" fmla="val 50000"/>
                <a:gd name="adj2" fmla="val 287527"/>
              </a:avLst>
            </a:prstGeom>
            <a:gradFill rotWithShape="0">
              <a:gsLst>
                <a:gs pos="0">
                  <a:srgbClr val="00AE00">
                    <a:gamma/>
                    <a:shade val="0"/>
                    <a:invGamma/>
                  </a:srgbClr>
                </a:gs>
                <a:gs pos="50000">
                  <a:srgbClr val="00AE00"/>
                </a:gs>
                <a:gs pos="100000">
                  <a:srgbClr val="00AE00">
                    <a:gamma/>
                    <a:shade val="0"/>
                    <a:invGamma/>
                  </a:srgbClr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7519" name="AutoShape 111"/>
          <p:cNvSpPr>
            <a:spLocks noChangeArrowheads="1"/>
          </p:cNvSpPr>
          <p:nvPr/>
        </p:nvSpPr>
        <p:spPr bwMode="auto">
          <a:xfrm>
            <a:off x="8297863" y="3327400"/>
            <a:ext cx="304800" cy="152400"/>
          </a:xfrm>
          <a:prstGeom prst="rightArrow">
            <a:avLst>
              <a:gd name="adj1" fmla="val 50000"/>
              <a:gd name="adj2" fmla="val 100009"/>
            </a:avLst>
          </a:prstGeom>
          <a:gradFill rotWithShape="0">
            <a:gsLst>
              <a:gs pos="0">
                <a:srgbClr val="00AE00">
                  <a:gamma/>
                  <a:shade val="0"/>
                  <a:invGamma/>
                </a:srgbClr>
              </a:gs>
              <a:gs pos="50000">
                <a:srgbClr val="00AE00"/>
              </a:gs>
              <a:gs pos="100000">
                <a:srgbClr val="00AE00">
                  <a:gamma/>
                  <a:shade val="0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520" name="Freeform 112"/>
          <p:cNvSpPr>
            <a:spLocks/>
          </p:cNvSpPr>
          <p:nvPr/>
        </p:nvSpPr>
        <p:spPr bwMode="auto">
          <a:xfrm>
            <a:off x="2801938" y="3338513"/>
            <a:ext cx="433387" cy="190500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0" y="0"/>
              </a:cxn>
              <a:cxn ang="0">
                <a:pos x="272" y="0"/>
              </a:cxn>
              <a:cxn ang="0">
                <a:pos x="272" y="104"/>
              </a:cxn>
              <a:cxn ang="0">
                <a:pos x="263" y="100"/>
              </a:cxn>
              <a:cxn ang="0">
                <a:pos x="253" y="97"/>
              </a:cxn>
              <a:cxn ang="0">
                <a:pos x="242" y="94"/>
              </a:cxn>
              <a:cxn ang="0">
                <a:pos x="232" y="92"/>
              </a:cxn>
              <a:cxn ang="0">
                <a:pos x="221" y="90"/>
              </a:cxn>
              <a:cxn ang="0">
                <a:pos x="210" y="90"/>
              </a:cxn>
              <a:cxn ang="0">
                <a:pos x="198" y="90"/>
              </a:cxn>
              <a:cxn ang="0">
                <a:pos x="187" y="90"/>
              </a:cxn>
              <a:cxn ang="0">
                <a:pos x="176" y="92"/>
              </a:cxn>
              <a:cxn ang="0">
                <a:pos x="165" y="94"/>
              </a:cxn>
              <a:cxn ang="0">
                <a:pos x="155" y="97"/>
              </a:cxn>
              <a:cxn ang="0">
                <a:pos x="145" y="100"/>
              </a:cxn>
              <a:cxn ang="0">
                <a:pos x="136" y="104"/>
              </a:cxn>
              <a:cxn ang="0">
                <a:pos x="127" y="108"/>
              </a:cxn>
              <a:cxn ang="0">
                <a:pos x="117" y="112"/>
              </a:cxn>
              <a:cxn ang="0">
                <a:pos x="107" y="115"/>
              </a:cxn>
              <a:cxn ang="0">
                <a:pos x="96" y="117"/>
              </a:cxn>
              <a:cxn ang="0">
                <a:pos x="85" y="118"/>
              </a:cxn>
              <a:cxn ang="0">
                <a:pos x="74" y="119"/>
              </a:cxn>
              <a:cxn ang="0">
                <a:pos x="62" y="119"/>
              </a:cxn>
              <a:cxn ang="0">
                <a:pos x="51" y="118"/>
              </a:cxn>
              <a:cxn ang="0">
                <a:pos x="40" y="117"/>
              </a:cxn>
              <a:cxn ang="0">
                <a:pos x="30" y="115"/>
              </a:cxn>
              <a:cxn ang="0">
                <a:pos x="19" y="112"/>
              </a:cxn>
              <a:cxn ang="0">
                <a:pos x="9" y="108"/>
              </a:cxn>
              <a:cxn ang="0">
                <a:pos x="0" y="104"/>
              </a:cxn>
            </a:cxnLst>
            <a:rect l="0" t="0" r="r" b="b"/>
            <a:pathLst>
              <a:path w="273" h="120">
                <a:moveTo>
                  <a:pt x="0" y="104"/>
                </a:moveTo>
                <a:lnTo>
                  <a:pt x="0" y="0"/>
                </a:lnTo>
                <a:lnTo>
                  <a:pt x="272" y="0"/>
                </a:lnTo>
                <a:lnTo>
                  <a:pt x="272" y="104"/>
                </a:lnTo>
                <a:lnTo>
                  <a:pt x="263" y="100"/>
                </a:lnTo>
                <a:lnTo>
                  <a:pt x="253" y="97"/>
                </a:lnTo>
                <a:lnTo>
                  <a:pt x="242" y="94"/>
                </a:lnTo>
                <a:lnTo>
                  <a:pt x="232" y="92"/>
                </a:lnTo>
                <a:lnTo>
                  <a:pt x="221" y="90"/>
                </a:lnTo>
                <a:lnTo>
                  <a:pt x="210" y="90"/>
                </a:lnTo>
                <a:lnTo>
                  <a:pt x="198" y="90"/>
                </a:lnTo>
                <a:lnTo>
                  <a:pt x="187" y="90"/>
                </a:lnTo>
                <a:lnTo>
                  <a:pt x="176" y="92"/>
                </a:lnTo>
                <a:lnTo>
                  <a:pt x="165" y="94"/>
                </a:lnTo>
                <a:lnTo>
                  <a:pt x="155" y="97"/>
                </a:lnTo>
                <a:lnTo>
                  <a:pt x="145" y="100"/>
                </a:lnTo>
                <a:lnTo>
                  <a:pt x="136" y="104"/>
                </a:lnTo>
                <a:lnTo>
                  <a:pt x="127" y="108"/>
                </a:lnTo>
                <a:lnTo>
                  <a:pt x="117" y="112"/>
                </a:lnTo>
                <a:lnTo>
                  <a:pt x="107" y="115"/>
                </a:lnTo>
                <a:lnTo>
                  <a:pt x="96" y="117"/>
                </a:lnTo>
                <a:lnTo>
                  <a:pt x="85" y="118"/>
                </a:lnTo>
                <a:lnTo>
                  <a:pt x="74" y="119"/>
                </a:lnTo>
                <a:lnTo>
                  <a:pt x="62" y="119"/>
                </a:lnTo>
                <a:lnTo>
                  <a:pt x="51" y="118"/>
                </a:lnTo>
                <a:lnTo>
                  <a:pt x="40" y="117"/>
                </a:lnTo>
                <a:lnTo>
                  <a:pt x="30" y="115"/>
                </a:lnTo>
                <a:lnTo>
                  <a:pt x="19" y="112"/>
                </a:lnTo>
                <a:lnTo>
                  <a:pt x="9" y="108"/>
                </a:lnTo>
                <a:lnTo>
                  <a:pt x="0" y="104"/>
                </a:lnTo>
              </a:path>
            </a:pathLst>
          </a:custGeom>
          <a:solidFill>
            <a:srgbClr val="00B7A5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521" name="Rectangle 113"/>
          <p:cNvSpPr>
            <a:spLocks noChangeArrowheads="1"/>
          </p:cNvSpPr>
          <p:nvPr/>
        </p:nvSpPr>
        <p:spPr bwMode="auto">
          <a:xfrm>
            <a:off x="2925763" y="3370263"/>
            <a:ext cx="184150" cy="92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522" name="Freeform 114"/>
          <p:cNvSpPr>
            <a:spLocks/>
          </p:cNvSpPr>
          <p:nvPr/>
        </p:nvSpPr>
        <p:spPr bwMode="auto">
          <a:xfrm>
            <a:off x="5103813" y="3144838"/>
            <a:ext cx="409575" cy="195262"/>
          </a:xfrm>
          <a:custGeom>
            <a:avLst/>
            <a:gdLst/>
            <a:ahLst/>
            <a:cxnLst>
              <a:cxn ang="0">
                <a:pos x="0" y="107"/>
              </a:cxn>
              <a:cxn ang="0">
                <a:pos x="0" y="0"/>
              </a:cxn>
              <a:cxn ang="0">
                <a:pos x="257" y="0"/>
              </a:cxn>
              <a:cxn ang="0">
                <a:pos x="257" y="107"/>
              </a:cxn>
              <a:cxn ang="0">
                <a:pos x="248" y="103"/>
              </a:cxn>
              <a:cxn ang="0">
                <a:pos x="239" y="99"/>
              </a:cxn>
              <a:cxn ang="0">
                <a:pos x="229" y="96"/>
              </a:cxn>
              <a:cxn ang="0">
                <a:pos x="219" y="94"/>
              </a:cxn>
              <a:cxn ang="0">
                <a:pos x="209" y="93"/>
              </a:cxn>
              <a:cxn ang="0">
                <a:pos x="198" y="92"/>
              </a:cxn>
              <a:cxn ang="0">
                <a:pos x="188" y="92"/>
              </a:cxn>
              <a:cxn ang="0">
                <a:pos x="177" y="93"/>
              </a:cxn>
              <a:cxn ang="0">
                <a:pos x="167" y="94"/>
              </a:cxn>
              <a:cxn ang="0">
                <a:pos x="156" y="96"/>
              </a:cxn>
              <a:cxn ang="0">
                <a:pos x="147" y="99"/>
              </a:cxn>
              <a:cxn ang="0">
                <a:pos x="137" y="103"/>
              </a:cxn>
              <a:cxn ang="0">
                <a:pos x="128" y="107"/>
              </a:cxn>
              <a:cxn ang="0">
                <a:pos x="120" y="111"/>
              </a:cxn>
              <a:cxn ang="0">
                <a:pos x="110" y="115"/>
              </a:cxn>
              <a:cxn ang="0">
                <a:pos x="101" y="118"/>
              </a:cxn>
              <a:cxn ang="0">
                <a:pos x="90" y="120"/>
              </a:cxn>
              <a:cxn ang="0">
                <a:pos x="80" y="121"/>
              </a:cxn>
              <a:cxn ang="0">
                <a:pos x="69" y="122"/>
              </a:cxn>
              <a:cxn ang="0">
                <a:pos x="59" y="122"/>
              </a:cxn>
              <a:cxn ang="0">
                <a:pos x="48" y="121"/>
              </a:cxn>
              <a:cxn ang="0">
                <a:pos x="38" y="120"/>
              </a:cxn>
              <a:cxn ang="0">
                <a:pos x="28" y="118"/>
              </a:cxn>
              <a:cxn ang="0">
                <a:pos x="18" y="115"/>
              </a:cxn>
              <a:cxn ang="0">
                <a:pos x="9" y="111"/>
              </a:cxn>
              <a:cxn ang="0">
                <a:pos x="0" y="107"/>
              </a:cxn>
            </a:cxnLst>
            <a:rect l="0" t="0" r="r" b="b"/>
            <a:pathLst>
              <a:path w="258" h="123">
                <a:moveTo>
                  <a:pt x="0" y="107"/>
                </a:moveTo>
                <a:lnTo>
                  <a:pt x="0" y="0"/>
                </a:lnTo>
                <a:lnTo>
                  <a:pt x="257" y="0"/>
                </a:lnTo>
                <a:lnTo>
                  <a:pt x="257" y="107"/>
                </a:lnTo>
                <a:lnTo>
                  <a:pt x="248" y="103"/>
                </a:lnTo>
                <a:lnTo>
                  <a:pt x="239" y="99"/>
                </a:lnTo>
                <a:lnTo>
                  <a:pt x="229" y="96"/>
                </a:lnTo>
                <a:lnTo>
                  <a:pt x="219" y="94"/>
                </a:lnTo>
                <a:lnTo>
                  <a:pt x="209" y="93"/>
                </a:lnTo>
                <a:lnTo>
                  <a:pt x="198" y="92"/>
                </a:lnTo>
                <a:lnTo>
                  <a:pt x="188" y="92"/>
                </a:lnTo>
                <a:lnTo>
                  <a:pt x="177" y="93"/>
                </a:lnTo>
                <a:lnTo>
                  <a:pt x="167" y="94"/>
                </a:lnTo>
                <a:lnTo>
                  <a:pt x="156" y="96"/>
                </a:lnTo>
                <a:lnTo>
                  <a:pt x="147" y="99"/>
                </a:lnTo>
                <a:lnTo>
                  <a:pt x="137" y="103"/>
                </a:lnTo>
                <a:lnTo>
                  <a:pt x="128" y="107"/>
                </a:lnTo>
                <a:lnTo>
                  <a:pt x="120" y="111"/>
                </a:lnTo>
                <a:lnTo>
                  <a:pt x="110" y="115"/>
                </a:lnTo>
                <a:lnTo>
                  <a:pt x="101" y="118"/>
                </a:lnTo>
                <a:lnTo>
                  <a:pt x="90" y="120"/>
                </a:lnTo>
                <a:lnTo>
                  <a:pt x="80" y="121"/>
                </a:lnTo>
                <a:lnTo>
                  <a:pt x="69" y="122"/>
                </a:lnTo>
                <a:lnTo>
                  <a:pt x="59" y="122"/>
                </a:lnTo>
                <a:lnTo>
                  <a:pt x="48" y="121"/>
                </a:lnTo>
                <a:lnTo>
                  <a:pt x="38" y="120"/>
                </a:lnTo>
                <a:lnTo>
                  <a:pt x="28" y="118"/>
                </a:lnTo>
                <a:lnTo>
                  <a:pt x="18" y="115"/>
                </a:lnTo>
                <a:lnTo>
                  <a:pt x="9" y="111"/>
                </a:lnTo>
                <a:lnTo>
                  <a:pt x="0" y="107"/>
                </a:lnTo>
              </a:path>
            </a:pathLst>
          </a:custGeom>
          <a:solidFill>
            <a:srgbClr val="00B7A5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523" name="Rectangle 115"/>
          <p:cNvSpPr>
            <a:spLocks noChangeArrowheads="1"/>
          </p:cNvSpPr>
          <p:nvPr/>
        </p:nvSpPr>
        <p:spPr bwMode="auto">
          <a:xfrm>
            <a:off x="5216525" y="3179763"/>
            <a:ext cx="184150" cy="92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524" name="Freeform 116"/>
          <p:cNvSpPr>
            <a:spLocks/>
          </p:cNvSpPr>
          <p:nvPr/>
        </p:nvSpPr>
        <p:spPr bwMode="auto">
          <a:xfrm>
            <a:off x="5103813" y="3562350"/>
            <a:ext cx="409575" cy="195263"/>
          </a:xfrm>
          <a:custGeom>
            <a:avLst/>
            <a:gdLst/>
            <a:ahLst/>
            <a:cxnLst>
              <a:cxn ang="0">
                <a:pos x="0" y="107"/>
              </a:cxn>
              <a:cxn ang="0">
                <a:pos x="0" y="0"/>
              </a:cxn>
              <a:cxn ang="0">
                <a:pos x="257" y="0"/>
              </a:cxn>
              <a:cxn ang="0">
                <a:pos x="257" y="107"/>
              </a:cxn>
              <a:cxn ang="0">
                <a:pos x="248" y="103"/>
              </a:cxn>
              <a:cxn ang="0">
                <a:pos x="239" y="99"/>
              </a:cxn>
              <a:cxn ang="0">
                <a:pos x="229" y="96"/>
              </a:cxn>
              <a:cxn ang="0">
                <a:pos x="219" y="94"/>
              </a:cxn>
              <a:cxn ang="0">
                <a:pos x="209" y="93"/>
              </a:cxn>
              <a:cxn ang="0">
                <a:pos x="198" y="92"/>
              </a:cxn>
              <a:cxn ang="0">
                <a:pos x="188" y="92"/>
              </a:cxn>
              <a:cxn ang="0">
                <a:pos x="177" y="93"/>
              </a:cxn>
              <a:cxn ang="0">
                <a:pos x="167" y="94"/>
              </a:cxn>
              <a:cxn ang="0">
                <a:pos x="156" y="96"/>
              </a:cxn>
              <a:cxn ang="0">
                <a:pos x="147" y="99"/>
              </a:cxn>
              <a:cxn ang="0">
                <a:pos x="137" y="103"/>
              </a:cxn>
              <a:cxn ang="0">
                <a:pos x="128" y="107"/>
              </a:cxn>
              <a:cxn ang="0">
                <a:pos x="120" y="111"/>
              </a:cxn>
              <a:cxn ang="0">
                <a:pos x="110" y="115"/>
              </a:cxn>
              <a:cxn ang="0">
                <a:pos x="101" y="118"/>
              </a:cxn>
              <a:cxn ang="0">
                <a:pos x="90" y="120"/>
              </a:cxn>
              <a:cxn ang="0">
                <a:pos x="80" y="121"/>
              </a:cxn>
              <a:cxn ang="0">
                <a:pos x="69" y="122"/>
              </a:cxn>
              <a:cxn ang="0">
                <a:pos x="59" y="122"/>
              </a:cxn>
              <a:cxn ang="0">
                <a:pos x="48" y="121"/>
              </a:cxn>
              <a:cxn ang="0">
                <a:pos x="38" y="120"/>
              </a:cxn>
              <a:cxn ang="0">
                <a:pos x="28" y="118"/>
              </a:cxn>
              <a:cxn ang="0">
                <a:pos x="18" y="115"/>
              </a:cxn>
              <a:cxn ang="0">
                <a:pos x="9" y="111"/>
              </a:cxn>
              <a:cxn ang="0">
                <a:pos x="0" y="107"/>
              </a:cxn>
            </a:cxnLst>
            <a:rect l="0" t="0" r="r" b="b"/>
            <a:pathLst>
              <a:path w="258" h="123">
                <a:moveTo>
                  <a:pt x="0" y="107"/>
                </a:moveTo>
                <a:lnTo>
                  <a:pt x="0" y="0"/>
                </a:lnTo>
                <a:lnTo>
                  <a:pt x="257" y="0"/>
                </a:lnTo>
                <a:lnTo>
                  <a:pt x="257" y="107"/>
                </a:lnTo>
                <a:lnTo>
                  <a:pt x="248" y="103"/>
                </a:lnTo>
                <a:lnTo>
                  <a:pt x="239" y="99"/>
                </a:lnTo>
                <a:lnTo>
                  <a:pt x="229" y="96"/>
                </a:lnTo>
                <a:lnTo>
                  <a:pt x="219" y="94"/>
                </a:lnTo>
                <a:lnTo>
                  <a:pt x="209" y="93"/>
                </a:lnTo>
                <a:lnTo>
                  <a:pt x="198" y="92"/>
                </a:lnTo>
                <a:lnTo>
                  <a:pt x="188" y="92"/>
                </a:lnTo>
                <a:lnTo>
                  <a:pt x="177" y="93"/>
                </a:lnTo>
                <a:lnTo>
                  <a:pt x="167" y="94"/>
                </a:lnTo>
                <a:lnTo>
                  <a:pt x="156" y="96"/>
                </a:lnTo>
                <a:lnTo>
                  <a:pt x="147" y="99"/>
                </a:lnTo>
                <a:lnTo>
                  <a:pt x="137" y="103"/>
                </a:lnTo>
                <a:lnTo>
                  <a:pt x="128" y="107"/>
                </a:lnTo>
                <a:lnTo>
                  <a:pt x="120" y="111"/>
                </a:lnTo>
                <a:lnTo>
                  <a:pt x="110" y="115"/>
                </a:lnTo>
                <a:lnTo>
                  <a:pt x="101" y="118"/>
                </a:lnTo>
                <a:lnTo>
                  <a:pt x="90" y="120"/>
                </a:lnTo>
                <a:lnTo>
                  <a:pt x="80" y="121"/>
                </a:lnTo>
                <a:lnTo>
                  <a:pt x="69" y="122"/>
                </a:lnTo>
                <a:lnTo>
                  <a:pt x="59" y="122"/>
                </a:lnTo>
                <a:lnTo>
                  <a:pt x="48" y="121"/>
                </a:lnTo>
                <a:lnTo>
                  <a:pt x="38" y="120"/>
                </a:lnTo>
                <a:lnTo>
                  <a:pt x="28" y="118"/>
                </a:lnTo>
                <a:lnTo>
                  <a:pt x="18" y="115"/>
                </a:lnTo>
                <a:lnTo>
                  <a:pt x="9" y="111"/>
                </a:lnTo>
                <a:lnTo>
                  <a:pt x="0" y="107"/>
                </a:lnTo>
              </a:path>
            </a:pathLst>
          </a:custGeom>
          <a:solidFill>
            <a:srgbClr val="00B7A5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nl-NL"/>
          </a:p>
        </p:txBody>
      </p:sp>
      <p:sp>
        <p:nvSpPr>
          <p:cNvPr id="17525" name="Rectangle 117"/>
          <p:cNvSpPr>
            <a:spLocks noChangeArrowheads="1"/>
          </p:cNvSpPr>
          <p:nvPr/>
        </p:nvSpPr>
        <p:spPr bwMode="auto">
          <a:xfrm>
            <a:off x="5216525" y="3597275"/>
            <a:ext cx="184150" cy="92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1997: Adaptive System Management </a:t>
            </a:r>
            <a:endParaRPr lang="en-US" dirty="0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use of machine learning and data mining techniques to create self-learning models of the constantly changing IT-environment that allow us to predict the behavior of systems in the future and take timely automated remedial action to prevent system failure or decreased availability of the system.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0" y="609600"/>
            <a:ext cx="1676400" cy="1371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title"/>
          </p:nvPr>
        </p:nvSpPr>
        <p:spPr>
          <a:xfrm>
            <a:off x="179512" y="1916832"/>
            <a:ext cx="8229600" cy="1143000"/>
          </a:xfrm>
        </p:spPr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685800" y="980728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lIns="92075" tIns="46038" rIns="92075" bIns="46038"/>
          <a:lstStyle/>
          <a:p>
            <a:pPr marL="342900" indent="-342900" defTabSz="762000">
              <a:spcBef>
                <a:spcPct val="20000"/>
              </a:spcBef>
            </a:pPr>
            <a:r>
              <a:rPr lang="en-US" sz="2400" b="1" dirty="0" smtClean="0"/>
              <a:t>Analysis </a:t>
            </a:r>
            <a:r>
              <a:rPr lang="en-US" sz="2400" b="1" dirty="0"/>
              <a:t>of IT infrastructures using knowledge discovery</a:t>
            </a:r>
            <a:endParaRPr lang="en-US" sz="2400" dirty="0"/>
          </a:p>
        </p:txBody>
      </p:sp>
      <p:pic>
        <p:nvPicPr>
          <p:cNvPr id="69639" name="Picture 7" descr="C:\drrrK\JSF\presentatie Rita\asm_main.gif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819400" y="2057400"/>
            <a:ext cx="3643313" cy="2689225"/>
          </a:xfrm>
          <a:prstGeom prst="rect">
            <a:avLst/>
          </a:prstGeom>
          <a:noFill/>
        </p:spPr>
      </p:pic>
      <p:pic>
        <p:nvPicPr>
          <p:cNvPr id="69640" name="Picture 8" descr="C:\drrrK\JSF\presentatie Rita\asm_sla.gif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334000" y="2895600"/>
            <a:ext cx="3505200" cy="2655888"/>
          </a:xfrm>
          <a:prstGeom prst="rect">
            <a:avLst/>
          </a:prstGeom>
          <a:noFill/>
        </p:spPr>
      </p:pic>
      <p:pic>
        <p:nvPicPr>
          <p:cNvPr id="69641" name="Picture 9" descr="C:\drrrK\JSF\presentatie Rita\asm_regression.gif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381000" y="2819400"/>
            <a:ext cx="3571875" cy="2619375"/>
          </a:xfrm>
          <a:prstGeom prst="rect">
            <a:avLst/>
          </a:prstGeom>
          <a:noFill/>
        </p:spPr>
      </p:pic>
      <p:pic>
        <p:nvPicPr>
          <p:cNvPr id="69642" name="Picture 10" descr="C:\drrrK\JSF\presentatie Rita\asm_tree.gif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2743200" y="4419600"/>
            <a:ext cx="3733800" cy="20558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9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9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9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AutoShape 2"/>
          <p:cNvSpPr>
            <a:spLocks noChangeArrowheads="1"/>
          </p:cNvSpPr>
          <p:nvPr/>
        </p:nvSpPr>
        <p:spPr bwMode="auto">
          <a:xfrm>
            <a:off x="838200" y="895350"/>
            <a:ext cx="3733800" cy="3124200"/>
          </a:xfrm>
          <a:prstGeom prst="cloudCallout">
            <a:avLst>
              <a:gd name="adj1" fmla="val -150171"/>
              <a:gd name="adj2" fmla="val 675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>
                <a:latin typeface="Bookman Old Style" pitchFamily="18" charset="0"/>
              </a:rPr>
              <a:t>Distributed</a:t>
            </a:r>
          </a:p>
          <a:p>
            <a:pPr algn="ctr"/>
            <a:r>
              <a:rPr lang="en-US" sz="2000">
                <a:latin typeface="Bookman Old Style" pitchFamily="18" charset="0"/>
              </a:rPr>
              <a:t>System</a:t>
            </a:r>
          </a:p>
          <a:p>
            <a:pPr algn="ctr"/>
            <a:r>
              <a:rPr lang="en-US" sz="2000">
                <a:latin typeface="Bookman Old Style" pitchFamily="18" charset="0"/>
              </a:rPr>
              <a:t>Monitors</a:t>
            </a:r>
          </a:p>
        </p:txBody>
      </p:sp>
      <p:sp>
        <p:nvSpPr>
          <p:cNvPr id="140291" name="Oval 3"/>
          <p:cNvSpPr>
            <a:spLocks noChangeArrowheads="1"/>
          </p:cNvSpPr>
          <p:nvPr/>
        </p:nvSpPr>
        <p:spPr bwMode="auto">
          <a:xfrm rot="-10395979">
            <a:off x="1258888" y="2262188"/>
            <a:ext cx="414337" cy="414337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rot="10800000" wrap="none" anchor="ctr"/>
          <a:lstStyle/>
          <a:p>
            <a:pPr algn="ctr"/>
            <a:r>
              <a:rPr lang="en-US" sz="1200">
                <a:latin typeface="Arial" pitchFamily="34" charset="0"/>
              </a:rPr>
              <a:t>B</a:t>
            </a:r>
          </a:p>
        </p:txBody>
      </p:sp>
      <p:sp>
        <p:nvSpPr>
          <p:cNvPr id="140292" name="Line 4"/>
          <p:cNvSpPr>
            <a:spLocks noChangeShapeType="1"/>
          </p:cNvSpPr>
          <p:nvPr/>
        </p:nvSpPr>
        <p:spPr bwMode="auto">
          <a:xfrm rot="-13352880">
            <a:off x="1073150" y="2306638"/>
            <a:ext cx="266700" cy="2365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0293" name="Oval 5"/>
          <p:cNvSpPr>
            <a:spLocks noChangeArrowheads="1"/>
          </p:cNvSpPr>
          <p:nvPr/>
        </p:nvSpPr>
        <p:spPr bwMode="auto">
          <a:xfrm rot="-5520064">
            <a:off x="1579563" y="1457325"/>
            <a:ext cx="414338" cy="414337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lang="en-US" sz="1200">
                <a:latin typeface="Arial" pitchFamily="34" charset="0"/>
              </a:rPr>
              <a:t>C</a:t>
            </a:r>
          </a:p>
        </p:txBody>
      </p:sp>
      <p:sp>
        <p:nvSpPr>
          <p:cNvPr id="140294" name="Line 6"/>
          <p:cNvSpPr>
            <a:spLocks noChangeShapeType="1"/>
          </p:cNvSpPr>
          <p:nvPr/>
        </p:nvSpPr>
        <p:spPr bwMode="auto">
          <a:xfrm rot="-5520064">
            <a:off x="1854994" y="1377156"/>
            <a:ext cx="266700" cy="2365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0295" name="Oval 7"/>
          <p:cNvSpPr>
            <a:spLocks noChangeArrowheads="1"/>
          </p:cNvSpPr>
          <p:nvPr/>
        </p:nvSpPr>
        <p:spPr bwMode="auto">
          <a:xfrm>
            <a:off x="3276600" y="2952750"/>
            <a:ext cx="414338" cy="414338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>
                <a:latin typeface="Arial" pitchFamily="34" charset="0"/>
              </a:rPr>
              <a:t>E</a:t>
            </a:r>
          </a:p>
        </p:txBody>
      </p:sp>
      <p:sp>
        <p:nvSpPr>
          <p:cNvPr id="140296" name="Line 8"/>
          <p:cNvSpPr>
            <a:spLocks noChangeShapeType="1"/>
          </p:cNvSpPr>
          <p:nvPr/>
        </p:nvSpPr>
        <p:spPr bwMode="auto">
          <a:xfrm>
            <a:off x="3513138" y="3249613"/>
            <a:ext cx="266700" cy="2365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0297" name="Oval 9"/>
          <p:cNvSpPr>
            <a:spLocks noChangeArrowheads="1"/>
          </p:cNvSpPr>
          <p:nvPr/>
        </p:nvSpPr>
        <p:spPr bwMode="auto">
          <a:xfrm rot="4742148">
            <a:off x="1652588" y="3094038"/>
            <a:ext cx="474662" cy="474662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rot="10800000" vert="eaVert" wrap="none" anchor="ctr"/>
          <a:lstStyle/>
          <a:p>
            <a:pPr algn="ctr"/>
            <a:r>
              <a:rPr lang="en-US" sz="1200">
                <a:latin typeface="Arial" pitchFamily="34" charset="0"/>
              </a:rPr>
              <a:t>A</a:t>
            </a:r>
          </a:p>
        </p:txBody>
      </p:sp>
      <p:sp>
        <p:nvSpPr>
          <p:cNvPr id="140298" name="Line 10"/>
          <p:cNvSpPr>
            <a:spLocks noChangeShapeType="1"/>
          </p:cNvSpPr>
          <p:nvPr/>
        </p:nvSpPr>
        <p:spPr bwMode="auto">
          <a:xfrm rot="4742148">
            <a:off x="1540669" y="3423444"/>
            <a:ext cx="304800" cy="271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0299" name="Oval 11"/>
          <p:cNvSpPr>
            <a:spLocks noChangeArrowheads="1"/>
          </p:cNvSpPr>
          <p:nvPr/>
        </p:nvSpPr>
        <p:spPr bwMode="auto">
          <a:xfrm rot="-209925">
            <a:off x="3325813" y="1238250"/>
            <a:ext cx="439737" cy="414338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>
                <a:latin typeface="Arial" pitchFamily="34" charset="0"/>
              </a:rPr>
              <a:t>D</a:t>
            </a:r>
          </a:p>
        </p:txBody>
      </p:sp>
      <p:sp>
        <p:nvSpPr>
          <p:cNvPr id="140300" name="Line 12"/>
          <p:cNvSpPr>
            <a:spLocks noChangeShapeType="1"/>
          </p:cNvSpPr>
          <p:nvPr/>
        </p:nvSpPr>
        <p:spPr bwMode="auto">
          <a:xfrm rot="-2160888">
            <a:off x="3667125" y="1393825"/>
            <a:ext cx="282575" cy="2365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0301" name="AutoShape 13"/>
          <p:cNvSpPr>
            <a:spLocks noChangeArrowheads="1"/>
          </p:cNvSpPr>
          <p:nvPr/>
        </p:nvSpPr>
        <p:spPr bwMode="auto">
          <a:xfrm rot="20481">
            <a:off x="4267200" y="1597025"/>
            <a:ext cx="1066800" cy="4572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CC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0302" name="AutoShape 14"/>
          <p:cNvSpPr>
            <a:spLocks noChangeArrowheads="1"/>
          </p:cNvSpPr>
          <p:nvPr/>
        </p:nvSpPr>
        <p:spPr bwMode="auto">
          <a:xfrm>
            <a:off x="5510213" y="1152525"/>
            <a:ext cx="609600" cy="609600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0303" name="AutoShape 15"/>
          <p:cNvSpPr>
            <a:spLocks noChangeArrowheads="1"/>
          </p:cNvSpPr>
          <p:nvPr/>
        </p:nvSpPr>
        <p:spPr bwMode="auto">
          <a:xfrm>
            <a:off x="5510213" y="1838325"/>
            <a:ext cx="609600" cy="609600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0304" name="Rectangle 16"/>
          <p:cNvSpPr>
            <a:spLocks noChangeArrowheads="1"/>
          </p:cNvSpPr>
          <p:nvPr/>
        </p:nvSpPr>
        <p:spPr bwMode="auto">
          <a:xfrm>
            <a:off x="5486400" y="3562350"/>
            <a:ext cx="3352800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0305" name="Line 17"/>
          <p:cNvSpPr>
            <a:spLocks noChangeShapeType="1"/>
          </p:cNvSpPr>
          <p:nvPr/>
        </p:nvSpPr>
        <p:spPr bwMode="auto">
          <a:xfrm>
            <a:off x="6172200" y="3562350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0306" name="Line 18"/>
          <p:cNvSpPr>
            <a:spLocks noChangeShapeType="1"/>
          </p:cNvSpPr>
          <p:nvPr/>
        </p:nvSpPr>
        <p:spPr bwMode="auto">
          <a:xfrm flipH="1">
            <a:off x="6831013" y="3562350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0307" name="Line 19"/>
          <p:cNvSpPr>
            <a:spLocks noChangeShapeType="1"/>
          </p:cNvSpPr>
          <p:nvPr/>
        </p:nvSpPr>
        <p:spPr bwMode="auto">
          <a:xfrm>
            <a:off x="7491413" y="3562350"/>
            <a:ext cx="1587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0308" name="Line 20"/>
          <p:cNvSpPr>
            <a:spLocks noChangeShapeType="1"/>
          </p:cNvSpPr>
          <p:nvPr/>
        </p:nvSpPr>
        <p:spPr bwMode="auto">
          <a:xfrm>
            <a:off x="8153400" y="3562350"/>
            <a:ext cx="1588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0309" name="Text Box 21"/>
          <p:cNvSpPr txBox="1">
            <a:spLocks noChangeArrowheads="1"/>
          </p:cNvSpPr>
          <p:nvPr/>
        </p:nvSpPr>
        <p:spPr bwMode="auto">
          <a:xfrm>
            <a:off x="5622925" y="3241675"/>
            <a:ext cx="330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>
                <a:latin typeface="Arial" pitchFamily="34" charset="0"/>
              </a:rPr>
              <a:t>A</a:t>
            </a:r>
          </a:p>
        </p:txBody>
      </p:sp>
      <p:sp>
        <p:nvSpPr>
          <p:cNvPr id="140310" name="Text Box 22"/>
          <p:cNvSpPr txBox="1">
            <a:spLocks noChangeArrowheads="1"/>
          </p:cNvSpPr>
          <p:nvPr/>
        </p:nvSpPr>
        <p:spPr bwMode="auto">
          <a:xfrm>
            <a:off x="6289675" y="3241675"/>
            <a:ext cx="330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>
                <a:latin typeface="Arial" pitchFamily="34" charset="0"/>
              </a:rPr>
              <a:t>B</a:t>
            </a:r>
          </a:p>
        </p:txBody>
      </p:sp>
      <p:sp>
        <p:nvSpPr>
          <p:cNvPr id="140311" name="Text Box 23"/>
          <p:cNvSpPr txBox="1">
            <a:spLocks noChangeArrowheads="1"/>
          </p:cNvSpPr>
          <p:nvPr/>
        </p:nvSpPr>
        <p:spPr bwMode="auto">
          <a:xfrm>
            <a:off x="6956425" y="3241675"/>
            <a:ext cx="330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b="1">
                <a:latin typeface="Arial" pitchFamily="34" charset="0"/>
              </a:rPr>
              <a:t>C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4572000" y="3867150"/>
            <a:ext cx="4267200" cy="2057400"/>
            <a:chOff x="3216" y="2640"/>
            <a:chExt cx="2352" cy="1296"/>
          </a:xfrm>
        </p:grpSpPr>
        <p:sp>
          <p:nvSpPr>
            <p:cNvPr id="140313" name="Line 25"/>
            <p:cNvSpPr>
              <a:spLocks noChangeShapeType="1"/>
            </p:cNvSpPr>
            <p:nvPr/>
          </p:nvSpPr>
          <p:spPr bwMode="auto">
            <a:xfrm>
              <a:off x="3216" y="2640"/>
              <a:ext cx="23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0314" name="Line 26"/>
            <p:cNvSpPr>
              <a:spLocks noChangeShapeType="1"/>
            </p:cNvSpPr>
            <p:nvPr/>
          </p:nvSpPr>
          <p:spPr bwMode="auto">
            <a:xfrm>
              <a:off x="3216" y="2825"/>
              <a:ext cx="23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0315" name="Line 27"/>
            <p:cNvSpPr>
              <a:spLocks noChangeShapeType="1"/>
            </p:cNvSpPr>
            <p:nvPr/>
          </p:nvSpPr>
          <p:spPr bwMode="auto">
            <a:xfrm>
              <a:off x="3216" y="3010"/>
              <a:ext cx="23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0316" name="Line 28"/>
            <p:cNvSpPr>
              <a:spLocks noChangeShapeType="1"/>
            </p:cNvSpPr>
            <p:nvPr/>
          </p:nvSpPr>
          <p:spPr bwMode="auto">
            <a:xfrm>
              <a:off x="3216" y="3380"/>
              <a:ext cx="23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0317" name="Line 29"/>
            <p:cNvSpPr>
              <a:spLocks noChangeShapeType="1"/>
            </p:cNvSpPr>
            <p:nvPr/>
          </p:nvSpPr>
          <p:spPr bwMode="auto">
            <a:xfrm>
              <a:off x="3216" y="3565"/>
              <a:ext cx="23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0318" name="Line 30"/>
            <p:cNvSpPr>
              <a:spLocks noChangeShapeType="1"/>
            </p:cNvSpPr>
            <p:nvPr/>
          </p:nvSpPr>
          <p:spPr bwMode="auto">
            <a:xfrm>
              <a:off x="3216" y="3750"/>
              <a:ext cx="23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0319" name="Line 31"/>
            <p:cNvSpPr>
              <a:spLocks noChangeShapeType="1"/>
            </p:cNvSpPr>
            <p:nvPr/>
          </p:nvSpPr>
          <p:spPr bwMode="auto">
            <a:xfrm>
              <a:off x="3216" y="3936"/>
              <a:ext cx="23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0320" name="Line 32"/>
            <p:cNvSpPr>
              <a:spLocks noChangeShapeType="1"/>
            </p:cNvSpPr>
            <p:nvPr/>
          </p:nvSpPr>
          <p:spPr bwMode="auto">
            <a:xfrm>
              <a:off x="3216" y="3195"/>
              <a:ext cx="23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40321" name="Text Box 33"/>
          <p:cNvSpPr txBox="1">
            <a:spLocks noChangeArrowheads="1"/>
          </p:cNvSpPr>
          <p:nvPr/>
        </p:nvSpPr>
        <p:spPr bwMode="auto">
          <a:xfrm>
            <a:off x="4651375" y="3614738"/>
            <a:ext cx="7254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latin typeface="Arial" pitchFamily="34" charset="0"/>
              </a:rPr>
              <a:t>Time 1</a:t>
            </a:r>
          </a:p>
        </p:txBody>
      </p:sp>
      <p:sp>
        <p:nvSpPr>
          <p:cNvPr id="140322" name="Text Box 34"/>
          <p:cNvSpPr txBox="1">
            <a:spLocks noChangeArrowheads="1"/>
          </p:cNvSpPr>
          <p:nvPr/>
        </p:nvSpPr>
        <p:spPr bwMode="auto">
          <a:xfrm>
            <a:off x="4657725" y="3924300"/>
            <a:ext cx="7254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latin typeface="Arial" pitchFamily="34" charset="0"/>
              </a:rPr>
              <a:t>Time 2</a:t>
            </a:r>
          </a:p>
        </p:txBody>
      </p:sp>
      <p:sp>
        <p:nvSpPr>
          <p:cNvPr id="140323" name="Text Box 35"/>
          <p:cNvSpPr txBox="1">
            <a:spLocks noChangeArrowheads="1"/>
          </p:cNvSpPr>
          <p:nvPr/>
        </p:nvSpPr>
        <p:spPr bwMode="auto">
          <a:xfrm>
            <a:off x="4657725" y="4221163"/>
            <a:ext cx="7254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latin typeface="Arial" pitchFamily="34" charset="0"/>
              </a:rPr>
              <a:t>Time 3</a:t>
            </a:r>
          </a:p>
        </p:txBody>
      </p:sp>
      <p:sp>
        <p:nvSpPr>
          <p:cNvPr id="140324" name="Text Box 36"/>
          <p:cNvSpPr txBox="1">
            <a:spLocks noChangeArrowheads="1"/>
          </p:cNvSpPr>
          <p:nvPr/>
        </p:nvSpPr>
        <p:spPr bwMode="auto">
          <a:xfrm>
            <a:off x="4657725" y="4503738"/>
            <a:ext cx="7254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latin typeface="Arial" pitchFamily="34" charset="0"/>
              </a:rPr>
              <a:t>Time 4</a:t>
            </a:r>
          </a:p>
        </p:txBody>
      </p:sp>
      <p:sp>
        <p:nvSpPr>
          <p:cNvPr id="140325" name="Text Box 37"/>
          <p:cNvSpPr txBox="1">
            <a:spLocks noChangeArrowheads="1"/>
          </p:cNvSpPr>
          <p:nvPr/>
        </p:nvSpPr>
        <p:spPr bwMode="auto">
          <a:xfrm>
            <a:off x="4672013" y="5681663"/>
            <a:ext cx="7159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latin typeface="Arial" pitchFamily="34" charset="0"/>
              </a:rPr>
              <a:t>Time </a:t>
            </a:r>
            <a:r>
              <a:rPr lang="en-US" sz="1400" i="1">
                <a:latin typeface="Arial" pitchFamily="34" charset="0"/>
              </a:rPr>
              <a:t>k</a:t>
            </a:r>
            <a:endParaRPr lang="en-US" sz="1400">
              <a:latin typeface="Arial" pitchFamily="34" charset="0"/>
            </a:endParaRPr>
          </a:p>
        </p:txBody>
      </p:sp>
      <p:sp>
        <p:nvSpPr>
          <p:cNvPr id="140326" name="Text Box 38"/>
          <p:cNvSpPr txBox="1">
            <a:spLocks noChangeArrowheads="1"/>
          </p:cNvSpPr>
          <p:nvPr/>
        </p:nvSpPr>
        <p:spPr bwMode="auto">
          <a:xfrm>
            <a:off x="4814888" y="4760913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latin typeface="Arial" pitchFamily="34" charset="0"/>
              </a:rPr>
              <a:t>…</a:t>
            </a:r>
          </a:p>
        </p:txBody>
      </p:sp>
      <p:sp>
        <p:nvSpPr>
          <p:cNvPr id="140327" name="Text Box 39"/>
          <p:cNvSpPr txBox="1">
            <a:spLocks noChangeArrowheads="1"/>
          </p:cNvSpPr>
          <p:nvPr/>
        </p:nvSpPr>
        <p:spPr bwMode="auto">
          <a:xfrm>
            <a:off x="5641975" y="3597275"/>
            <a:ext cx="3746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15</a:t>
            </a:r>
          </a:p>
        </p:txBody>
      </p:sp>
      <p:sp>
        <p:nvSpPr>
          <p:cNvPr id="140328" name="Text Box 40"/>
          <p:cNvSpPr txBox="1">
            <a:spLocks noChangeArrowheads="1"/>
          </p:cNvSpPr>
          <p:nvPr/>
        </p:nvSpPr>
        <p:spPr bwMode="auto">
          <a:xfrm>
            <a:off x="5643563" y="3894138"/>
            <a:ext cx="3746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12</a:t>
            </a:r>
          </a:p>
        </p:txBody>
      </p:sp>
      <p:sp>
        <p:nvSpPr>
          <p:cNvPr id="140329" name="Text Box 41"/>
          <p:cNvSpPr txBox="1">
            <a:spLocks noChangeArrowheads="1"/>
          </p:cNvSpPr>
          <p:nvPr/>
        </p:nvSpPr>
        <p:spPr bwMode="auto">
          <a:xfrm>
            <a:off x="5643563" y="4191000"/>
            <a:ext cx="3746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17</a:t>
            </a:r>
          </a:p>
        </p:txBody>
      </p:sp>
      <p:sp>
        <p:nvSpPr>
          <p:cNvPr id="140330" name="Text Box 42"/>
          <p:cNvSpPr txBox="1">
            <a:spLocks noChangeArrowheads="1"/>
          </p:cNvSpPr>
          <p:nvPr/>
        </p:nvSpPr>
        <p:spPr bwMode="auto">
          <a:xfrm>
            <a:off x="5643563" y="4489450"/>
            <a:ext cx="3746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22</a:t>
            </a:r>
          </a:p>
        </p:txBody>
      </p:sp>
      <p:sp>
        <p:nvSpPr>
          <p:cNvPr id="140331" name="Text Box 43"/>
          <p:cNvSpPr txBox="1">
            <a:spLocks noChangeArrowheads="1"/>
          </p:cNvSpPr>
          <p:nvPr/>
        </p:nvSpPr>
        <p:spPr bwMode="auto">
          <a:xfrm>
            <a:off x="466725" y="4740275"/>
            <a:ext cx="15351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>
                <a:latin typeface="Bookman Old Style" pitchFamily="18" charset="0"/>
              </a:rPr>
              <a:t>Monitor Legend</a:t>
            </a:r>
          </a:p>
        </p:txBody>
      </p:sp>
      <p:sp>
        <p:nvSpPr>
          <p:cNvPr id="140332" name="Text Box 44"/>
          <p:cNvSpPr txBox="1">
            <a:spLocks noChangeArrowheads="1"/>
          </p:cNvSpPr>
          <p:nvPr/>
        </p:nvSpPr>
        <p:spPr bwMode="auto">
          <a:xfrm>
            <a:off x="422275" y="5081588"/>
            <a:ext cx="20685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A: Nr. of Processes</a:t>
            </a:r>
          </a:p>
          <a:p>
            <a:r>
              <a:rPr lang="en-US" sz="1200">
                <a:latin typeface="Bookman Old Style" pitchFamily="18" charset="0"/>
              </a:rPr>
              <a:t>B: Nr. of Failed Jobs</a:t>
            </a:r>
          </a:p>
          <a:p>
            <a:r>
              <a:rPr lang="en-US" sz="1200">
                <a:latin typeface="Bookman Old Style" pitchFamily="18" charset="0"/>
              </a:rPr>
              <a:t>C: Login time Application</a:t>
            </a:r>
          </a:p>
          <a:p>
            <a:r>
              <a:rPr lang="en-US" sz="1200">
                <a:latin typeface="Bookman Old Style" pitchFamily="18" charset="0"/>
              </a:rPr>
              <a:t>D: System Load</a:t>
            </a:r>
          </a:p>
          <a:p>
            <a:r>
              <a:rPr lang="en-US" sz="1200">
                <a:latin typeface="Bookman Old Style" pitchFamily="18" charset="0"/>
              </a:rPr>
              <a:t>E: CPU Idle time</a:t>
            </a:r>
          </a:p>
          <a:p>
            <a:r>
              <a:rPr lang="en-US" sz="1200">
                <a:latin typeface="Bookman Old Style" pitchFamily="18" charset="0"/>
              </a:rPr>
              <a:t>etc.</a:t>
            </a:r>
          </a:p>
        </p:txBody>
      </p:sp>
      <p:sp>
        <p:nvSpPr>
          <p:cNvPr id="140333" name="Text Box 45"/>
          <p:cNvSpPr txBox="1">
            <a:spLocks noChangeArrowheads="1"/>
          </p:cNvSpPr>
          <p:nvPr/>
        </p:nvSpPr>
        <p:spPr bwMode="auto">
          <a:xfrm>
            <a:off x="6284913" y="3605213"/>
            <a:ext cx="27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4</a:t>
            </a:r>
          </a:p>
        </p:txBody>
      </p:sp>
      <p:sp>
        <p:nvSpPr>
          <p:cNvPr id="140334" name="Text Box 46"/>
          <p:cNvSpPr txBox="1">
            <a:spLocks noChangeArrowheads="1"/>
          </p:cNvSpPr>
          <p:nvPr/>
        </p:nvSpPr>
        <p:spPr bwMode="auto">
          <a:xfrm>
            <a:off x="6286500" y="3902075"/>
            <a:ext cx="279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2</a:t>
            </a:r>
          </a:p>
        </p:txBody>
      </p:sp>
      <p:sp>
        <p:nvSpPr>
          <p:cNvPr id="140335" name="Text Box 47"/>
          <p:cNvSpPr txBox="1">
            <a:spLocks noChangeArrowheads="1"/>
          </p:cNvSpPr>
          <p:nvPr/>
        </p:nvSpPr>
        <p:spPr bwMode="auto">
          <a:xfrm>
            <a:off x="6286500" y="4198938"/>
            <a:ext cx="27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8</a:t>
            </a:r>
          </a:p>
        </p:txBody>
      </p:sp>
      <p:sp>
        <p:nvSpPr>
          <p:cNvPr id="140336" name="Text Box 48"/>
          <p:cNvSpPr txBox="1">
            <a:spLocks noChangeArrowheads="1"/>
          </p:cNvSpPr>
          <p:nvPr/>
        </p:nvSpPr>
        <p:spPr bwMode="auto">
          <a:xfrm>
            <a:off x="6286500" y="4497388"/>
            <a:ext cx="3746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12</a:t>
            </a:r>
          </a:p>
        </p:txBody>
      </p:sp>
      <p:sp>
        <p:nvSpPr>
          <p:cNvPr id="140337" name="Text Box 49"/>
          <p:cNvSpPr txBox="1">
            <a:spLocks noChangeArrowheads="1"/>
          </p:cNvSpPr>
          <p:nvPr/>
        </p:nvSpPr>
        <p:spPr bwMode="auto">
          <a:xfrm>
            <a:off x="6948488" y="3619500"/>
            <a:ext cx="3746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13</a:t>
            </a:r>
          </a:p>
        </p:txBody>
      </p:sp>
      <p:sp>
        <p:nvSpPr>
          <p:cNvPr id="140338" name="Text Box 50"/>
          <p:cNvSpPr txBox="1">
            <a:spLocks noChangeArrowheads="1"/>
          </p:cNvSpPr>
          <p:nvPr/>
        </p:nvSpPr>
        <p:spPr bwMode="auto">
          <a:xfrm>
            <a:off x="6950075" y="3916363"/>
            <a:ext cx="3746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16</a:t>
            </a:r>
          </a:p>
        </p:txBody>
      </p:sp>
      <p:sp>
        <p:nvSpPr>
          <p:cNvPr id="140339" name="Text Box 51"/>
          <p:cNvSpPr txBox="1">
            <a:spLocks noChangeArrowheads="1"/>
          </p:cNvSpPr>
          <p:nvPr/>
        </p:nvSpPr>
        <p:spPr bwMode="auto">
          <a:xfrm>
            <a:off x="6950075" y="4213225"/>
            <a:ext cx="279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8</a:t>
            </a:r>
          </a:p>
        </p:txBody>
      </p:sp>
      <p:sp>
        <p:nvSpPr>
          <p:cNvPr id="140340" name="Text Box 52"/>
          <p:cNvSpPr txBox="1">
            <a:spLocks noChangeArrowheads="1"/>
          </p:cNvSpPr>
          <p:nvPr/>
        </p:nvSpPr>
        <p:spPr bwMode="auto">
          <a:xfrm>
            <a:off x="6950075" y="4511675"/>
            <a:ext cx="3746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17</a:t>
            </a:r>
          </a:p>
        </p:txBody>
      </p:sp>
      <p:sp>
        <p:nvSpPr>
          <p:cNvPr id="140341" name="Text Box 53"/>
          <p:cNvSpPr txBox="1">
            <a:spLocks noChangeArrowheads="1"/>
          </p:cNvSpPr>
          <p:nvPr/>
        </p:nvSpPr>
        <p:spPr bwMode="auto">
          <a:xfrm>
            <a:off x="7593013" y="3579813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latin typeface="Arial" pitchFamily="34" charset="0"/>
              </a:rPr>
              <a:t>…</a:t>
            </a:r>
          </a:p>
        </p:txBody>
      </p:sp>
      <p:sp>
        <p:nvSpPr>
          <p:cNvPr id="140342" name="Text Box 54"/>
          <p:cNvSpPr txBox="1">
            <a:spLocks noChangeArrowheads="1"/>
          </p:cNvSpPr>
          <p:nvPr/>
        </p:nvSpPr>
        <p:spPr bwMode="auto">
          <a:xfrm>
            <a:off x="5632450" y="4759325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latin typeface="Arial" pitchFamily="34" charset="0"/>
              </a:rPr>
              <a:t>…</a:t>
            </a:r>
          </a:p>
        </p:txBody>
      </p:sp>
      <p:sp>
        <p:nvSpPr>
          <p:cNvPr id="140343" name="Text Box 55"/>
          <p:cNvSpPr txBox="1">
            <a:spLocks noChangeArrowheads="1"/>
          </p:cNvSpPr>
          <p:nvPr/>
        </p:nvSpPr>
        <p:spPr bwMode="auto">
          <a:xfrm>
            <a:off x="6251575" y="4759325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latin typeface="Arial" pitchFamily="34" charset="0"/>
              </a:rPr>
              <a:t>…</a:t>
            </a:r>
          </a:p>
        </p:txBody>
      </p:sp>
      <p:sp>
        <p:nvSpPr>
          <p:cNvPr id="140344" name="Text Box 56"/>
          <p:cNvSpPr txBox="1">
            <a:spLocks noChangeArrowheads="1"/>
          </p:cNvSpPr>
          <p:nvPr/>
        </p:nvSpPr>
        <p:spPr bwMode="auto">
          <a:xfrm>
            <a:off x="6972300" y="4760913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latin typeface="Arial" pitchFamily="34" charset="0"/>
              </a:rPr>
              <a:t>…</a:t>
            </a:r>
          </a:p>
        </p:txBody>
      </p:sp>
      <p:sp>
        <p:nvSpPr>
          <p:cNvPr id="140345" name="AutoShape 57"/>
          <p:cNvSpPr>
            <a:spLocks noChangeArrowheads="1"/>
          </p:cNvSpPr>
          <p:nvPr/>
        </p:nvSpPr>
        <p:spPr bwMode="auto">
          <a:xfrm flipH="1">
            <a:off x="3271838" y="2844800"/>
            <a:ext cx="1833562" cy="1738313"/>
          </a:xfrm>
          <a:custGeom>
            <a:avLst/>
            <a:gdLst>
              <a:gd name="G0" fmla="+- 4971808 0 0"/>
              <a:gd name="G1" fmla="+- 693241 0 0"/>
              <a:gd name="G2" fmla="+- 4971808 0 693241"/>
              <a:gd name="G3" fmla="+- 10800 0 0"/>
              <a:gd name="G4" fmla="+- 0 0 4971808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7922 0 0"/>
              <a:gd name="G9" fmla="+- 0 0 693241"/>
              <a:gd name="G10" fmla="+- 7922 0 2700"/>
              <a:gd name="G11" fmla="cos G10 4971808"/>
              <a:gd name="G12" fmla="sin G10 4971808"/>
              <a:gd name="G13" fmla="cos 13500 4971808"/>
              <a:gd name="G14" fmla="sin 13500 4971808"/>
              <a:gd name="G15" fmla="+- G11 10800 0"/>
              <a:gd name="G16" fmla="+- G12 10800 0"/>
              <a:gd name="G17" fmla="+- G13 10800 0"/>
              <a:gd name="G18" fmla="+- G14 10800 0"/>
              <a:gd name="G19" fmla="*/ 7922 1 2"/>
              <a:gd name="G20" fmla="+- G19 5400 0"/>
              <a:gd name="G21" fmla="cos G20 4971808"/>
              <a:gd name="G22" fmla="sin G20 4971808"/>
              <a:gd name="G23" fmla="+- G21 10800 0"/>
              <a:gd name="G24" fmla="+- G12 G23 G22"/>
              <a:gd name="G25" fmla="+- G22 G23 G11"/>
              <a:gd name="G26" fmla="cos 10800 4971808"/>
              <a:gd name="G27" fmla="sin 10800 4971808"/>
              <a:gd name="G28" fmla="cos 7922 4971808"/>
              <a:gd name="G29" fmla="sin 7922 4971808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693241"/>
              <a:gd name="G36" fmla="sin G34 693241"/>
              <a:gd name="G37" fmla="+/ 693241 4971808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7922 G39"/>
              <a:gd name="G43" fmla="sin 7922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8670 w 21600"/>
              <a:gd name="T5" fmla="*/ 18195 h 21600"/>
              <a:gd name="T6" fmla="*/ 20001 w 21600"/>
              <a:gd name="T7" fmla="*/ 12518 h 21600"/>
              <a:gd name="T8" fmla="*/ 16572 w 21600"/>
              <a:gd name="T9" fmla="*/ 16225 h 21600"/>
              <a:gd name="T10" fmla="*/ 14097 w 21600"/>
              <a:gd name="T11" fmla="*/ 23891 h 21600"/>
              <a:gd name="T12" fmla="*/ 9072 w 21600"/>
              <a:gd name="T13" fmla="*/ 20888 h 21600"/>
              <a:gd name="T14" fmla="*/ 12075 w 21600"/>
              <a:gd name="T15" fmla="*/ 158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2734" y="18482"/>
                </a:moveTo>
                <a:cubicBezTo>
                  <a:pt x="15734" y="17726"/>
                  <a:pt x="18019" y="15294"/>
                  <a:pt x="18587" y="12254"/>
                </a:cubicBezTo>
                <a:lnTo>
                  <a:pt x="21416" y="12782"/>
                </a:lnTo>
                <a:cubicBezTo>
                  <a:pt x="20642" y="16927"/>
                  <a:pt x="17526" y="20243"/>
                  <a:pt x="13437" y="21272"/>
                </a:cubicBezTo>
                <a:lnTo>
                  <a:pt x="14097" y="23891"/>
                </a:lnTo>
                <a:lnTo>
                  <a:pt x="9072" y="20888"/>
                </a:lnTo>
                <a:lnTo>
                  <a:pt x="12075" y="15863"/>
                </a:lnTo>
                <a:lnTo>
                  <a:pt x="12734" y="18482"/>
                </a:lnTo>
                <a:close/>
              </a:path>
            </a:pathLst>
          </a:cu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0346" name="Text Box 58"/>
          <p:cNvSpPr txBox="1">
            <a:spLocks noChangeArrowheads="1"/>
          </p:cNvSpPr>
          <p:nvPr/>
        </p:nvSpPr>
        <p:spPr bwMode="auto">
          <a:xfrm>
            <a:off x="7602538" y="3289300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latin typeface="Arial" pitchFamily="34" charset="0"/>
              </a:rPr>
              <a:t>…</a:t>
            </a:r>
          </a:p>
        </p:txBody>
      </p:sp>
      <p:sp>
        <p:nvSpPr>
          <p:cNvPr id="140347" name="Text Box 59"/>
          <p:cNvSpPr txBox="1">
            <a:spLocks noChangeArrowheads="1"/>
          </p:cNvSpPr>
          <p:nvPr/>
        </p:nvSpPr>
        <p:spPr bwMode="auto">
          <a:xfrm>
            <a:off x="7100888" y="1490663"/>
            <a:ext cx="1106487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>
                <a:latin typeface="Bookman Old Style" pitchFamily="18" charset="0"/>
              </a:rPr>
              <a:t>Service</a:t>
            </a:r>
          </a:p>
          <a:p>
            <a:pPr algn="ctr"/>
            <a:r>
              <a:rPr lang="en-US" sz="1400">
                <a:latin typeface="Bookman Old Style" pitchFamily="18" charset="0"/>
              </a:rPr>
              <a:t>Level</a:t>
            </a:r>
          </a:p>
          <a:p>
            <a:pPr algn="ctr"/>
            <a:r>
              <a:rPr lang="en-US" sz="1400">
                <a:latin typeface="Bookman Old Style" pitchFamily="18" charset="0"/>
              </a:rPr>
              <a:t>Agreement</a:t>
            </a:r>
          </a:p>
        </p:txBody>
      </p:sp>
      <p:sp>
        <p:nvSpPr>
          <p:cNvPr id="140348" name="AutoShape 60"/>
          <p:cNvSpPr>
            <a:spLocks noChangeArrowheads="1"/>
          </p:cNvSpPr>
          <p:nvPr/>
        </p:nvSpPr>
        <p:spPr bwMode="auto">
          <a:xfrm>
            <a:off x="8102600" y="3105150"/>
            <a:ext cx="349250" cy="349250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0349" name="AutoShape 61"/>
          <p:cNvSpPr>
            <a:spLocks noChangeArrowheads="1"/>
          </p:cNvSpPr>
          <p:nvPr/>
        </p:nvSpPr>
        <p:spPr bwMode="auto">
          <a:xfrm>
            <a:off x="8505825" y="3105150"/>
            <a:ext cx="369888" cy="369888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cxnSp>
        <p:nvCxnSpPr>
          <p:cNvPr id="140350" name="AutoShape 62"/>
          <p:cNvCxnSpPr>
            <a:cxnSpLocks noChangeShapeType="1"/>
            <a:stCxn id="140347" idx="2"/>
          </p:cNvCxnSpPr>
          <p:nvPr/>
        </p:nvCxnSpPr>
        <p:spPr bwMode="auto">
          <a:xfrm rot="16200000" flipH="1">
            <a:off x="7599363" y="2276475"/>
            <a:ext cx="884237" cy="773113"/>
          </a:xfrm>
          <a:prstGeom prst="curvedConnector3">
            <a:avLst>
              <a:gd name="adj1" fmla="val 4685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0351" name="AutoShape 63"/>
          <p:cNvCxnSpPr>
            <a:cxnSpLocks noChangeShapeType="1"/>
            <a:stCxn id="140347" idx="1"/>
          </p:cNvCxnSpPr>
          <p:nvPr/>
        </p:nvCxnSpPr>
        <p:spPr bwMode="auto">
          <a:xfrm rot="10800000">
            <a:off x="6175375" y="1797050"/>
            <a:ext cx="925513" cy="58738"/>
          </a:xfrm>
          <a:prstGeom prst="curvedConnector3">
            <a:avLst>
              <a:gd name="adj1" fmla="val 49912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0352" name="Rectangle 64"/>
          <p:cNvSpPr>
            <a:spLocks noChangeArrowheads="1"/>
          </p:cNvSpPr>
          <p:nvPr/>
        </p:nvSpPr>
        <p:spPr bwMode="auto">
          <a:xfrm>
            <a:off x="152400" y="-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ctr" defTabSz="762000"/>
            <a:r>
              <a:rPr lang="en-US" sz="4400">
                <a:solidFill>
                  <a:schemeClr val="accent2"/>
                </a:solidFill>
              </a:rPr>
              <a:t>Monitoring in the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AutoShape 2"/>
          <p:cNvSpPr>
            <a:spLocks noChangeArrowheads="1"/>
          </p:cNvSpPr>
          <p:nvPr/>
        </p:nvSpPr>
        <p:spPr bwMode="auto">
          <a:xfrm flipV="1">
            <a:off x="2179638" y="2038350"/>
            <a:ext cx="5354637" cy="2928938"/>
          </a:xfrm>
          <a:custGeom>
            <a:avLst/>
            <a:gdLst>
              <a:gd name="G0" fmla="+- -5753377 0 0"/>
              <a:gd name="G1" fmla="+- -11702688 0 0"/>
              <a:gd name="G2" fmla="+- -5753377 0 -11702688"/>
              <a:gd name="G3" fmla="+- 10800 0 0"/>
              <a:gd name="G4" fmla="+- 0 0 -5753377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8711 0 0"/>
              <a:gd name="G9" fmla="+- 0 0 -11702688"/>
              <a:gd name="G10" fmla="+- 8711 0 2700"/>
              <a:gd name="G11" fmla="cos G10 -5753377"/>
              <a:gd name="G12" fmla="sin G10 -5753377"/>
              <a:gd name="G13" fmla="cos 13500 -5753377"/>
              <a:gd name="G14" fmla="sin 13500 -5753377"/>
              <a:gd name="G15" fmla="+- G11 10800 0"/>
              <a:gd name="G16" fmla="+- G12 10800 0"/>
              <a:gd name="G17" fmla="+- G13 10800 0"/>
              <a:gd name="G18" fmla="+- G14 10800 0"/>
              <a:gd name="G19" fmla="*/ 8711 1 2"/>
              <a:gd name="G20" fmla="+- G19 5400 0"/>
              <a:gd name="G21" fmla="cos G20 -5753377"/>
              <a:gd name="G22" fmla="sin G20 -5753377"/>
              <a:gd name="G23" fmla="+- G21 10800 0"/>
              <a:gd name="G24" fmla="+- G12 G23 G22"/>
              <a:gd name="G25" fmla="+- G22 G23 G11"/>
              <a:gd name="G26" fmla="cos 10800 -5753377"/>
              <a:gd name="G27" fmla="sin 10800 -5753377"/>
              <a:gd name="G28" fmla="cos 8711 -5753377"/>
              <a:gd name="G29" fmla="sin 8711 -5753377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1702688"/>
              <a:gd name="G36" fmla="sin G34 -11702688"/>
              <a:gd name="G37" fmla="+/ -11702688 -5753377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8711 G39"/>
              <a:gd name="G43" fmla="sin 8711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3409 w 21600"/>
              <a:gd name="T5" fmla="*/ 2924 h 21600"/>
              <a:gd name="T6" fmla="*/ 1047 w 21600"/>
              <a:gd name="T7" fmla="*/ 10556 h 21600"/>
              <a:gd name="T8" fmla="*/ 4839 w 21600"/>
              <a:gd name="T9" fmla="*/ 4447 h 21600"/>
              <a:gd name="T10" fmla="*/ 11320 w 21600"/>
              <a:gd name="T11" fmla="*/ -2690 h 21600"/>
              <a:gd name="T12" fmla="*/ 14918 w 21600"/>
              <a:gd name="T13" fmla="*/ 1196 h 21600"/>
              <a:gd name="T14" fmla="*/ 11031 w 21600"/>
              <a:gd name="T15" fmla="*/ 479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1135" y="2095"/>
                </a:moveTo>
                <a:cubicBezTo>
                  <a:pt x="11024" y="2091"/>
                  <a:pt x="10912" y="2089"/>
                  <a:pt x="10800" y="2089"/>
                </a:cubicBezTo>
                <a:cubicBezTo>
                  <a:pt x="6073" y="2088"/>
                  <a:pt x="2209" y="5857"/>
                  <a:pt x="2091" y="10582"/>
                </a:cubicBezTo>
                <a:lnTo>
                  <a:pt x="3" y="10530"/>
                </a:lnTo>
                <a:cubicBezTo>
                  <a:pt x="149" y="4672"/>
                  <a:pt x="4940" y="-1"/>
                  <a:pt x="10800" y="0"/>
                </a:cubicBezTo>
                <a:cubicBezTo>
                  <a:pt x="10938" y="0"/>
                  <a:pt x="11077" y="2"/>
                  <a:pt x="11216" y="8"/>
                </a:cubicBezTo>
                <a:lnTo>
                  <a:pt x="11320" y="-2690"/>
                </a:lnTo>
                <a:lnTo>
                  <a:pt x="14918" y="1196"/>
                </a:lnTo>
                <a:lnTo>
                  <a:pt x="11031" y="4793"/>
                </a:lnTo>
                <a:lnTo>
                  <a:pt x="11135" y="2095"/>
                </a:lnTo>
                <a:close/>
              </a:path>
            </a:pathLst>
          </a:custGeom>
          <a:solidFill>
            <a:srgbClr val="DDDDD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2339" name="Text Box 3"/>
          <p:cNvSpPr txBox="1">
            <a:spLocks noChangeArrowheads="1"/>
          </p:cNvSpPr>
          <p:nvPr/>
        </p:nvSpPr>
        <p:spPr bwMode="auto">
          <a:xfrm>
            <a:off x="1362075" y="4514850"/>
            <a:ext cx="6683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A &gt; 20</a:t>
            </a:r>
          </a:p>
        </p:txBody>
      </p:sp>
      <p:sp>
        <p:nvSpPr>
          <p:cNvPr id="142340" name="Text Box 4"/>
          <p:cNvSpPr txBox="1">
            <a:spLocks noChangeArrowheads="1"/>
          </p:cNvSpPr>
          <p:nvPr/>
        </p:nvSpPr>
        <p:spPr bwMode="auto">
          <a:xfrm>
            <a:off x="2289175" y="4784725"/>
            <a:ext cx="6778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B &gt; 10</a:t>
            </a:r>
          </a:p>
        </p:txBody>
      </p:sp>
      <p:cxnSp>
        <p:nvCxnSpPr>
          <p:cNvPr id="142341" name="AutoShape 5"/>
          <p:cNvCxnSpPr>
            <a:cxnSpLocks noChangeShapeType="1"/>
          </p:cNvCxnSpPr>
          <p:nvPr/>
        </p:nvCxnSpPr>
        <p:spPr bwMode="auto">
          <a:xfrm flipV="1">
            <a:off x="1354138" y="4583113"/>
            <a:ext cx="939800" cy="3222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2342" name="AutoShape 6"/>
          <p:cNvCxnSpPr>
            <a:cxnSpLocks noChangeShapeType="1"/>
          </p:cNvCxnSpPr>
          <p:nvPr/>
        </p:nvCxnSpPr>
        <p:spPr bwMode="auto">
          <a:xfrm>
            <a:off x="1366838" y="4905375"/>
            <a:ext cx="914400" cy="358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2343" name="AutoShape 7"/>
          <p:cNvCxnSpPr>
            <a:cxnSpLocks noChangeShapeType="1"/>
          </p:cNvCxnSpPr>
          <p:nvPr/>
        </p:nvCxnSpPr>
        <p:spPr bwMode="auto">
          <a:xfrm flipV="1">
            <a:off x="2273300" y="4268788"/>
            <a:ext cx="939800" cy="3222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2344" name="AutoShape 8"/>
          <p:cNvCxnSpPr>
            <a:cxnSpLocks noChangeShapeType="1"/>
          </p:cNvCxnSpPr>
          <p:nvPr/>
        </p:nvCxnSpPr>
        <p:spPr bwMode="auto">
          <a:xfrm>
            <a:off x="2286000" y="4591050"/>
            <a:ext cx="914400" cy="358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2345" name="AutoShape 9"/>
          <p:cNvCxnSpPr>
            <a:cxnSpLocks noChangeShapeType="1"/>
          </p:cNvCxnSpPr>
          <p:nvPr/>
        </p:nvCxnSpPr>
        <p:spPr bwMode="auto">
          <a:xfrm flipV="1">
            <a:off x="3175000" y="4629150"/>
            <a:ext cx="938213" cy="3222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2346" name="AutoShape 10"/>
          <p:cNvCxnSpPr>
            <a:cxnSpLocks noChangeShapeType="1"/>
          </p:cNvCxnSpPr>
          <p:nvPr/>
        </p:nvCxnSpPr>
        <p:spPr bwMode="auto">
          <a:xfrm>
            <a:off x="3187700" y="4951413"/>
            <a:ext cx="912813" cy="358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3317875" y="4516438"/>
            <a:ext cx="6778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C &gt; 15</a:t>
            </a:r>
          </a:p>
        </p:txBody>
      </p:sp>
      <p:sp>
        <p:nvSpPr>
          <p:cNvPr id="142348" name="AutoShape 12"/>
          <p:cNvSpPr>
            <a:spLocks noChangeArrowheads="1"/>
          </p:cNvSpPr>
          <p:nvPr/>
        </p:nvSpPr>
        <p:spPr bwMode="auto">
          <a:xfrm>
            <a:off x="2351088" y="5141913"/>
            <a:ext cx="311150" cy="298450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2349" name="AutoShape 13"/>
          <p:cNvSpPr>
            <a:spLocks noChangeArrowheads="1"/>
          </p:cNvSpPr>
          <p:nvPr/>
        </p:nvSpPr>
        <p:spPr bwMode="auto">
          <a:xfrm>
            <a:off x="3309938" y="4095750"/>
            <a:ext cx="311150" cy="298450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2350" name="AutoShape 14"/>
          <p:cNvSpPr>
            <a:spLocks noChangeArrowheads="1"/>
          </p:cNvSpPr>
          <p:nvPr/>
        </p:nvSpPr>
        <p:spPr bwMode="auto">
          <a:xfrm>
            <a:off x="4210050" y="5200650"/>
            <a:ext cx="311150" cy="298450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2351" name="AutoShape 15"/>
          <p:cNvSpPr>
            <a:spLocks noChangeArrowheads="1"/>
          </p:cNvSpPr>
          <p:nvPr/>
        </p:nvSpPr>
        <p:spPr bwMode="auto">
          <a:xfrm>
            <a:off x="4222750" y="4441825"/>
            <a:ext cx="311150" cy="298450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5622925" y="3194050"/>
            <a:ext cx="3173413" cy="2984500"/>
            <a:chOff x="1333" y="2046"/>
            <a:chExt cx="2318" cy="2180"/>
          </a:xfrm>
        </p:grpSpPr>
        <p:sp>
          <p:nvSpPr>
            <p:cNvPr id="142353" name="AutoShape 17"/>
            <p:cNvSpPr>
              <a:spLocks noChangeArrowheads="1"/>
            </p:cNvSpPr>
            <p:nvPr/>
          </p:nvSpPr>
          <p:spPr bwMode="auto">
            <a:xfrm flipH="1" flipV="1">
              <a:off x="1569" y="2051"/>
              <a:ext cx="1981" cy="1981"/>
            </a:xfrm>
            <a:prstGeom prst="cube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2354" name="AutoShape 18"/>
            <p:cNvSpPr>
              <a:spLocks noChangeArrowheads="1"/>
            </p:cNvSpPr>
            <p:nvPr/>
          </p:nvSpPr>
          <p:spPr bwMode="auto">
            <a:xfrm>
              <a:off x="2790" y="2046"/>
              <a:ext cx="764" cy="764"/>
            </a:xfrm>
            <a:prstGeom prst="cube">
              <a:avLst>
                <a:gd name="adj" fmla="val 250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2355" name="AutoShape 19"/>
            <p:cNvSpPr>
              <a:spLocks noChangeArrowheads="1"/>
            </p:cNvSpPr>
            <p:nvPr/>
          </p:nvSpPr>
          <p:spPr bwMode="auto">
            <a:xfrm>
              <a:off x="2863" y="2281"/>
              <a:ext cx="236" cy="236"/>
            </a:xfrm>
            <a:prstGeom prst="smileyFace">
              <a:avLst>
                <a:gd name="adj" fmla="val -4653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nl-NL" sz="1200">
                <a:latin typeface="Bookman Old Style" pitchFamily="18" charset="0"/>
              </a:endParaRPr>
            </a:p>
          </p:txBody>
        </p:sp>
        <p:sp>
          <p:nvSpPr>
            <p:cNvPr id="142356" name="AutoShape 20"/>
            <p:cNvSpPr>
              <a:spLocks noChangeArrowheads="1"/>
            </p:cNvSpPr>
            <p:nvPr/>
          </p:nvSpPr>
          <p:spPr bwMode="auto">
            <a:xfrm>
              <a:off x="1573" y="2046"/>
              <a:ext cx="1981" cy="1981"/>
            </a:xfrm>
            <a:prstGeom prst="cube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2357" name="Text Box 21"/>
            <p:cNvSpPr txBox="1">
              <a:spLocks noChangeArrowheads="1"/>
            </p:cNvSpPr>
            <p:nvPr/>
          </p:nvSpPr>
          <p:spPr bwMode="auto">
            <a:xfrm>
              <a:off x="2632" y="4025"/>
              <a:ext cx="210" cy="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>
                  <a:latin typeface="Bookman Old Style" pitchFamily="18" charset="0"/>
                </a:rPr>
                <a:t>A</a:t>
              </a:r>
            </a:p>
          </p:txBody>
        </p:sp>
        <p:sp>
          <p:nvSpPr>
            <p:cNvPr id="142358" name="Text Box 22"/>
            <p:cNvSpPr txBox="1">
              <a:spLocks noChangeArrowheads="1"/>
            </p:cNvSpPr>
            <p:nvPr/>
          </p:nvSpPr>
          <p:spPr bwMode="auto">
            <a:xfrm>
              <a:off x="1333" y="2696"/>
              <a:ext cx="217" cy="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>
                  <a:latin typeface="Bookman Old Style" pitchFamily="18" charset="0"/>
                </a:rPr>
                <a:t>B</a:t>
              </a:r>
            </a:p>
          </p:txBody>
        </p:sp>
        <p:sp>
          <p:nvSpPr>
            <p:cNvPr id="142359" name="Text Box 23"/>
            <p:cNvSpPr txBox="1">
              <a:spLocks noChangeArrowheads="1"/>
            </p:cNvSpPr>
            <p:nvPr/>
          </p:nvSpPr>
          <p:spPr bwMode="auto">
            <a:xfrm>
              <a:off x="3423" y="3688"/>
              <a:ext cx="216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>
                  <a:latin typeface="Bookman Old Style" pitchFamily="18" charset="0"/>
                </a:rPr>
                <a:t>C</a:t>
              </a:r>
            </a:p>
          </p:txBody>
        </p:sp>
        <p:sp>
          <p:nvSpPr>
            <p:cNvPr id="142360" name="Line 24"/>
            <p:cNvSpPr>
              <a:spLocks noChangeShapeType="1"/>
            </p:cNvSpPr>
            <p:nvPr/>
          </p:nvSpPr>
          <p:spPr bwMode="auto">
            <a:xfrm>
              <a:off x="2818" y="4100"/>
              <a:ext cx="1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2361" name="Line 25"/>
            <p:cNvSpPr>
              <a:spLocks noChangeShapeType="1"/>
            </p:cNvSpPr>
            <p:nvPr/>
          </p:nvSpPr>
          <p:spPr bwMode="auto">
            <a:xfrm rot="-5400000">
              <a:off x="1342" y="2623"/>
              <a:ext cx="1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2362" name="Line 26"/>
            <p:cNvSpPr>
              <a:spLocks noChangeShapeType="1"/>
            </p:cNvSpPr>
            <p:nvPr/>
          </p:nvSpPr>
          <p:spPr bwMode="auto">
            <a:xfrm rot="-3067609">
              <a:off x="3578" y="3615"/>
              <a:ext cx="14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279400" y="757238"/>
            <a:ext cx="3173413" cy="2984500"/>
            <a:chOff x="166" y="160"/>
            <a:chExt cx="1999" cy="1880"/>
          </a:xfrm>
        </p:grpSpPr>
        <p:sp>
          <p:nvSpPr>
            <p:cNvPr id="142364" name="AutoShape 28"/>
            <p:cNvSpPr>
              <a:spLocks noChangeArrowheads="1"/>
            </p:cNvSpPr>
            <p:nvPr/>
          </p:nvSpPr>
          <p:spPr bwMode="auto">
            <a:xfrm flipH="1" flipV="1">
              <a:off x="370" y="164"/>
              <a:ext cx="1708" cy="1709"/>
            </a:xfrm>
            <a:prstGeom prst="cube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2365" name="AutoShape 29"/>
            <p:cNvSpPr>
              <a:spLocks noChangeArrowheads="1"/>
            </p:cNvSpPr>
            <p:nvPr/>
          </p:nvSpPr>
          <p:spPr bwMode="auto">
            <a:xfrm>
              <a:off x="1485" y="363"/>
              <a:ext cx="204" cy="203"/>
            </a:xfrm>
            <a:prstGeom prst="smileyFace">
              <a:avLst>
                <a:gd name="adj" fmla="val -4653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nl-NL" sz="1200">
                <a:latin typeface="Bookman Old Style" pitchFamily="18" charset="0"/>
              </a:endParaRPr>
            </a:p>
          </p:txBody>
        </p:sp>
        <p:sp>
          <p:nvSpPr>
            <p:cNvPr id="142366" name="AutoShape 30"/>
            <p:cNvSpPr>
              <a:spLocks noChangeArrowheads="1"/>
            </p:cNvSpPr>
            <p:nvPr/>
          </p:nvSpPr>
          <p:spPr bwMode="auto">
            <a:xfrm>
              <a:off x="373" y="160"/>
              <a:ext cx="1708" cy="1708"/>
            </a:xfrm>
            <a:prstGeom prst="cube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2367" name="Text Box 31"/>
            <p:cNvSpPr txBox="1">
              <a:spLocks noChangeArrowheads="1"/>
            </p:cNvSpPr>
            <p:nvPr/>
          </p:nvSpPr>
          <p:spPr bwMode="auto">
            <a:xfrm>
              <a:off x="1286" y="1867"/>
              <a:ext cx="18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>
                  <a:latin typeface="Bookman Old Style" pitchFamily="18" charset="0"/>
                </a:rPr>
                <a:t>A</a:t>
              </a:r>
            </a:p>
          </p:txBody>
        </p:sp>
        <p:sp>
          <p:nvSpPr>
            <p:cNvPr id="142368" name="Text Box 32"/>
            <p:cNvSpPr txBox="1">
              <a:spLocks noChangeArrowheads="1"/>
            </p:cNvSpPr>
            <p:nvPr/>
          </p:nvSpPr>
          <p:spPr bwMode="auto">
            <a:xfrm>
              <a:off x="166" y="721"/>
              <a:ext cx="18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>
                  <a:latin typeface="Bookman Old Style" pitchFamily="18" charset="0"/>
                </a:rPr>
                <a:t>B</a:t>
              </a:r>
            </a:p>
          </p:txBody>
        </p:sp>
        <p:sp>
          <p:nvSpPr>
            <p:cNvPr id="142369" name="Text Box 33"/>
            <p:cNvSpPr txBox="1">
              <a:spLocks noChangeArrowheads="1"/>
            </p:cNvSpPr>
            <p:nvPr/>
          </p:nvSpPr>
          <p:spPr bwMode="auto">
            <a:xfrm>
              <a:off x="1968" y="1576"/>
              <a:ext cx="18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>
                  <a:latin typeface="Bookman Old Style" pitchFamily="18" charset="0"/>
                </a:rPr>
                <a:t>C</a:t>
              </a:r>
            </a:p>
          </p:txBody>
        </p:sp>
        <p:sp>
          <p:nvSpPr>
            <p:cNvPr id="142370" name="Line 34"/>
            <p:cNvSpPr>
              <a:spLocks noChangeShapeType="1"/>
            </p:cNvSpPr>
            <p:nvPr/>
          </p:nvSpPr>
          <p:spPr bwMode="auto">
            <a:xfrm>
              <a:off x="1447" y="1931"/>
              <a:ext cx="1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2371" name="Line 35"/>
            <p:cNvSpPr>
              <a:spLocks noChangeShapeType="1"/>
            </p:cNvSpPr>
            <p:nvPr/>
          </p:nvSpPr>
          <p:spPr bwMode="auto">
            <a:xfrm rot="-5400000">
              <a:off x="174" y="658"/>
              <a:ext cx="1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2372" name="Line 36"/>
            <p:cNvSpPr>
              <a:spLocks noChangeShapeType="1"/>
            </p:cNvSpPr>
            <p:nvPr/>
          </p:nvSpPr>
          <p:spPr bwMode="auto">
            <a:xfrm rot="-3067609">
              <a:off x="2102" y="1513"/>
              <a:ext cx="12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2373" name="AutoShape 37"/>
            <p:cNvSpPr>
              <a:spLocks noChangeArrowheads="1"/>
            </p:cNvSpPr>
            <p:nvPr/>
          </p:nvSpPr>
          <p:spPr bwMode="auto">
            <a:xfrm>
              <a:off x="1844" y="405"/>
              <a:ext cx="204" cy="203"/>
            </a:xfrm>
            <a:prstGeom prst="smileyFace">
              <a:avLst>
                <a:gd name="adj" fmla="val -4653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nl-NL" sz="1200">
                <a:latin typeface="Bookman Old Style" pitchFamily="18" charset="0"/>
              </a:endParaRPr>
            </a:p>
          </p:txBody>
        </p:sp>
        <p:sp>
          <p:nvSpPr>
            <p:cNvPr id="142374" name="AutoShape 38"/>
            <p:cNvSpPr>
              <a:spLocks noChangeArrowheads="1"/>
            </p:cNvSpPr>
            <p:nvPr/>
          </p:nvSpPr>
          <p:spPr bwMode="auto">
            <a:xfrm>
              <a:off x="1423" y="618"/>
              <a:ext cx="204" cy="203"/>
            </a:xfrm>
            <a:prstGeom prst="smileyFace">
              <a:avLst>
                <a:gd name="adj" fmla="val -4653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nl-NL" sz="1200">
                <a:latin typeface="Bookman Old Style" pitchFamily="18" charset="0"/>
              </a:endParaRPr>
            </a:p>
          </p:txBody>
        </p:sp>
        <p:sp>
          <p:nvSpPr>
            <p:cNvPr id="142375" name="AutoShape 39"/>
            <p:cNvSpPr>
              <a:spLocks noChangeArrowheads="1"/>
            </p:cNvSpPr>
            <p:nvPr/>
          </p:nvSpPr>
          <p:spPr bwMode="auto">
            <a:xfrm>
              <a:off x="1682" y="569"/>
              <a:ext cx="204" cy="203"/>
            </a:xfrm>
            <a:prstGeom prst="smileyFace">
              <a:avLst>
                <a:gd name="adj" fmla="val -4653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nl-NL" sz="1200">
                <a:latin typeface="Bookman Old Style" pitchFamily="18" charset="0"/>
              </a:endParaRPr>
            </a:p>
          </p:txBody>
        </p:sp>
        <p:sp>
          <p:nvSpPr>
            <p:cNvPr id="142376" name="AutoShape 40"/>
            <p:cNvSpPr>
              <a:spLocks noChangeArrowheads="1"/>
            </p:cNvSpPr>
            <p:nvPr/>
          </p:nvSpPr>
          <p:spPr bwMode="auto">
            <a:xfrm>
              <a:off x="1678" y="202"/>
              <a:ext cx="204" cy="203"/>
            </a:xfrm>
            <a:prstGeom prst="smileyFace">
              <a:avLst>
                <a:gd name="adj" fmla="val -4653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nl-NL" sz="1200">
                <a:latin typeface="Bookman Old Style" pitchFamily="18" charset="0"/>
              </a:endParaRPr>
            </a:p>
          </p:txBody>
        </p:sp>
        <p:sp>
          <p:nvSpPr>
            <p:cNvPr id="142377" name="AutoShape 41"/>
            <p:cNvSpPr>
              <a:spLocks noChangeArrowheads="1"/>
            </p:cNvSpPr>
            <p:nvPr/>
          </p:nvSpPr>
          <p:spPr bwMode="auto">
            <a:xfrm>
              <a:off x="654" y="1496"/>
              <a:ext cx="204" cy="203"/>
            </a:xfrm>
            <a:prstGeom prst="smileyFace">
              <a:avLst>
                <a:gd name="adj" fmla="val 4653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nl-NL" sz="1200">
                <a:latin typeface="Bookman Old Style" pitchFamily="18" charset="0"/>
              </a:endParaRPr>
            </a:p>
          </p:txBody>
        </p:sp>
        <p:sp>
          <p:nvSpPr>
            <p:cNvPr id="142378" name="AutoShape 42"/>
            <p:cNvSpPr>
              <a:spLocks noChangeArrowheads="1"/>
            </p:cNvSpPr>
            <p:nvPr/>
          </p:nvSpPr>
          <p:spPr bwMode="auto">
            <a:xfrm>
              <a:off x="986" y="1228"/>
              <a:ext cx="204" cy="203"/>
            </a:xfrm>
            <a:prstGeom prst="smileyFace">
              <a:avLst>
                <a:gd name="adj" fmla="val 4653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nl-NL" sz="1200">
                <a:latin typeface="Bookman Old Style" pitchFamily="18" charset="0"/>
              </a:endParaRPr>
            </a:p>
          </p:txBody>
        </p:sp>
        <p:sp>
          <p:nvSpPr>
            <p:cNvPr id="142379" name="AutoShape 43"/>
            <p:cNvSpPr>
              <a:spLocks noChangeArrowheads="1"/>
            </p:cNvSpPr>
            <p:nvPr/>
          </p:nvSpPr>
          <p:spPr bwMode="auto">
            <a:xfrm>
              <a:off x="1401" y="1388"/>
              <a:ext cx="204" cy="203"/>
            </a:xfrm>
            <a:prstGeom prst="smileyFace">
              <a:avLst>
                <a:gd name="adj" fmla="val 4653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nl-NL" sz="1200">
                <a:latin typeface="Bookman Old Style" pitchFamily="18" charset="0"/>
              </a:endParaRPr>
            </a:p>
          </p:txBody>
        </p:sp>
        <p:sp>
          <p:nvSpPr>
            <p:cNvPr id="142380" name="AutoShape 44"/>
            <p:cNvSpPr>
              <a:spLocks noChangeArrowheads="1"/>
            </p:cNvSpPr>
            <p:nvPr/>
          </p:nvSpPr>
          <p:spPr bwMode="auto">
            <a:xfrm>
              <a:off x="933" y="648"/>
              <a:ext cx="204" cy="203"/>
            </a:xfrm>
            <a:prstGeom prst="smileyFace">
              <a:avLst>
                <a:gd name="adj" fmla="val 4653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nl-NL" sz="1200">
                <a:latin typeface="Bookman Old Style" pitchFamily="18" charset="0"/>
              </a:endParaRPr>
            </a:p>
          </p:txBody>
        </p:sp>
      </p:grpSp>
      <p:sp>
        <p:nvSpPr>
          <p:cNvPr id="142381" name="Text Box 45"/>
          <p:cNvSpPr txBox="1">
            <a:spLocks noChangeArrowheads="1"/>
          </p:cNvSpPr>
          <p:nvPr/>
        </p:nvSpPr>
        <p:spPr bwMode="auto">
          <a:xfrm>
            <a:off x="4832350" y="1363663"/>
            <a:ext cx="32893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Arial" pitchFamily="34" charset="0"/>
              </a:rPr>
              <a:t>Refining thresholds through</a:t>
            </a:r>
          </a:p>
          <a:p>
            <a:r>
              <a:rPr lang="en-US" sz="2000">
                <a:latin typeface="Arial" pitchFamily="34" charset="0"/>
              </a:rPr>
              <a:t>Machine Learning</a:t>
            </a:r>
          </a:p>
        </p:txBody>
      </p:sp>
      <p:sp>
        <p:nvSpPr>
          <p:cNvPr id="142382" name="Text Box 46"/>
          <p:cNvSpPr txBox="1">
            <a:spLocks noChangeArrowheads="1"/>
          </p:cNvSpPr>
          <p:nvPr/>
        </p:nvSpPr>
        <p:spPr bwMode="auto">
          <a:xfrm>
            <a:off x="701675" y="3657600"/>
            <a:ext cx="13843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>
                <a:latin typeface="Bookman Old Style" pitchFamily="18" charset="0"/>
              </a:rPr>
              <a:t>Historical Data</a:t>
            </a:r>
          </a:p>
        </p:txBody>
      </p:sp>
      <p:sp>
        <p:nvSpPr>
          <p:cNvPr id="142383" name="Text Box 47"/>
          <p:cNvSpPr txBox="1">
            <a:spLocks noChangeArrowheads="1"/>
          </p:cNvSpPr>
          <p:nvPr/>
        </p:nvSpPr>
        <p:spPr bwMode="auto">
          <a:xfrm>
            <a:off x="2000250" y="5567363"/>
            <a:ext cx="18065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>
                <a:latin typeface="Bookman Old Style" pitchFamily="18" charset="0"/>
              </a:rPr>
              <a:t>Learning Thresholds</a:t>
            </a:r>
          </a:p>
        </p:txBody>
      </p:sp>
      <p:sp>
        <p:nvSpPr>
          <p:cNvPr id="142384" name="Text Box 48"/>
          <p:cNvSpPr txBox="1">
            <a:spLocks noChangeArrowheads="1"/>
          </p:cNvSpPr>
          <p:nvPr/>
        </p:nvSpPr>
        <p:spPr bwMode="auto">
          <a:xfrm>
            <a:off x="5983288" y="6003925"/>
            <a:ext cx="1346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>
                <a:latin typeface="Bookman Old Style" pitchFamily="18" charset="0"/>
              </a:rPr>
              <a:t>Learned Model</a:t>
            </a:r>
          </a:p>
        </p:txBody>
      </p:sp>
      <p:sp>
        <p:nvSpPr>
          <p:cNvPr id="142385" name="AutoShape 49"/>
          <p:cNvSpPr>
            <a:spLocks noChangeArrowheads="1"/>
          </p:cNvSpPr>
          <p:nvPr/>
        </p:nvSpPr>
        <p:spPr bwMode="auto">
          <a:xfrm>
            <a:off x="6327775" y="4529138"/>
            <a:ext cx="1033463" cy="990600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2386" name="Rectangle 50"/>
          <p:cNvSpPr>
            <a:spLocks noChangeArrowheads="1"/>
          </p:cNvSpPr>
          <p:nvPr/>
        </p:nvSpPr>
        <p:spPr bwMode="auto">
          <a:xfrm>
            <a:off x="228600" y="-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ctr" defTabSz="762000"/>
            <a:r>
              <a:rPr lang="en-US" sz="4400">
                <a:solidFill>
                  <a:schemeClr val="accent2"/>
                </a:solidFill>
              </a:rPr>
              <a:t>Refining thresholds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Line 2"/>
          <p:cNvSpPr>
            <a:spLocks noChangeShapeType="1"/>
          </p:cNvSpPr>
          <p:nvPr/>
        </p:nvSpPr>
        <p:spPr bwMode="auto">
          <a:xfrm>
            <a:off x="1587500" y="722313"/>
            <a:ext cx="3175" cy="2049462"/>
          </a:xfrm>
          <a:prstGeom prst="line">
            <a:avLst/>
          </a:prstGeom>
          <a:noFill/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44387" name="Line 3"/>
          <p:cNvSpPr>
            <a:spLocks noChangeShapeType="1"/>
          </p:cNvSpPr>
          <p:nvPr/>
        </p:nvSpPr>
        <p:spPr bwMode="auto">
          <a:xfrm>
            <a:off x="1587500" y="2771775"/>
            <a:ext cx="5434013" cy="1588"/>
          </a:xfrm>
          <a:prstGeom prst="line">
            <a:avLst/>
          </a:prstGeom>
          <a:noFill/>
          <a:ln w="0" cap="sq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44388" name="Line 4"/>
          <p:cNvSpPr>
            <a:spLocks noChangeShapeType="1"/>
          </p:cNvSpPr>
          <p:nvPr/>
        </p:nvSpPr>
        <p:spPr bwMode="auto">
          <a:xfrm>
            <a:off x="1728788" y="825500"/>
            <a:ext cx="295275" cy="1430338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44389" name="Line 5"/>
          <p:cNvSpPr>
            <a:spLocks noChangeShapeType="1"/>
          </p:cNvSpPr>
          <p:nvPr/>
        </p:nvSpPr>
        <p:spPr bwMode="auto">
          <a:xfrm flipV="1">
            <a:off x="2024063" y="2152650"/>
            <a:ext cx="279400" cy="103188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44390" name="Line 6"/>
          <p:cNvSpPr>
            <a:spLocks noChangeShapeType="1"/>
          </p:cNvSpPr>
          <p:nvPr/>
        </p:nvSpPr>
        <p:spPr bwMode="auto">
          <a:xfrm>
            <a:off x="2303463" y="2152650"/>
            <a:ext cx="280987" cy="541338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44391" name="Line 7"/>
          <p:cNvSpPr>
            <a:spLocks noChangeShapeType="1"/>
          </p:cNvSpPr>
          <p:nvPr/>
        </p:nvSpPr>
        <p:spPr bwMode="auto">
          <a:xfrm flipV="1">
            <a:off x="2584450" y="2087563"/>
            <a:ext cx="295275" cy="60642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44392" name="Line 8"/>
          <p:cNvSpPr>
            <a:spLocks noChangeShapeType="1"/>
          </p:cNvSpPr>
          <p:nvPr/>
        </p:nvSpPr>
        <p:spPr bwMode="auto">
          <a:xfrm>
            <a:off x="2879725" y="2087563"/>
            <a:ext cx="280988" cy="20637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44393" name="Line 9"/>
          <p:cNvSpPr>
            <a:spLocks noChangeShapeType="1"/>
          </p:cNvSpPr>
          <p:nvPr/>
        </p:nvSpPr>
        <p:spPr bwMode="auto">
          <a:xfrm>
            <a:off x="3160713" y="2293938"/>
            <a:ext cx="279400" cy="322262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44394" name="Line 10"/>
          <p:cNvSpPr>
            <a:spLocks noChangeShapeType="1"/>
          </p:cNvSpPr>
          <p:nvPr/>
        </p:nvSpPr>
        <p:spPr bwMode="auto">
          <a:xfrm>
            <a:off x="3440113" y="2616200"/>
            <a:ext cx="296862" cy="65088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44395" name="Line 11"/>
          <p:cNvSpPr>
            <a:spLocks noChangeShapeType="1"/>
          </p:cNvSpPr>
          <p:nvPr/>
        </p:nvSpPr>
        <p:spPr bwMode="auto">
          <a:xfrm flipV="1">
            <a:off x="3736975" y="2568575"/>
            <a:ext cx="415925" cy="11271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44396" name="Line 12"/>
          <p:cNvSpPr>
            <a:spLocks noChangeShapeType="1"/>
          </p:cNvSpPr>
          <p:nvPr/>
        </p:nvSpPr>
        <p:spPr bwMode="auto">
          <a:xfrm flipV="1">
            <a:off x="4152900" y="2359025"/>
            <a:ext cx="160338" cy="193675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44397" name="Line 13"/>
          <p:cNvSpPr>
            <a:spLocks noChangeShapeType="1"/>
          </p:cNvSpPr>
          <p:nvPr/>
        </p:nvSpPr>
        <p:spPr bwMode="auto">
          <a:xfrm>
            <a:off x="4313238" y="2359025"/>
            <a:ext cx="279400" cy="373063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44398" name="Line 14"/>
          <p:cNvSpPr>
            <a:spLocks noChangeShapeType="1"/>
          </p:cNvSpPr>
          <p:nvPr/>
        </p:nvSpPr>
        <p:spPr bwMode="auto">
          <a:xfrm flipV="1">
            <a:off x="4592638" y="1309688"/>
            <a:ext cx="282575" cy="142240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44399" name="Line 15"/>
          <p:cNvSpPr>
            <a:spLocks noChangeShapeType="1"/>
          </p:cNvSpPr>
          <p:nvPr/>
        </p:nvSpPr>
        <p:spPr bwMode="auto">
          <a:xfrm>
            <a:off x="4873625" y="1308100"/>
            <a:ext cx="295275" cy="1128713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44400" name="Line 16"/>
          <p:cNvSpPr>
            <a:spLocks noChangeShapeType="1"/>
          </p:cNvSpPr>
          <p:nvPr/>
        </p:nvSpPr>
        <p:spPr bwMode="auto">
          <a:xfrm>
            <a:off x="5168900" y="2436813"/>
            <a:ext cx="280988" cy="153987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44401" name="Line 17"/>
          <p:cNvSpPr>
            <a:spLocks noChangeShapeType="1"/>
          </p:cNvSpPr>
          <p:nvPr/>
        </p:nvSpPr>
        <p:spPr bwMode="auto">
          <a:xfrm flipV="1">
            <a:off x="5449888" y="2152650"/>
            <a:ext cx="279400" cy="43815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44402" name="Line 18"/>
          <p:cNvSpPr>
            <a:spLocks noChangeShapeType="1"/>
          </p:cNvSpPr>
          <p:nvPr/>
        </p:nvSpPr>
        <p:spPr bwMode="auto">
          <a:xfrm flipV="1">
            <a:off x="5729288" y="2049463"/>
            <a:ext cx="296862" cy="103187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44403" name="Line 19"/>
          <p:cNvSpPr>
            <a:spLocks noChangeShapeType="1"/>
          </p:cNvSpPr>
          <p:nvPr/>
        </p:nvSpPr>
        <p:spPr bwMode="auto">
          <a:xfrm>
            <a:off x="6026150" y="2049463"/>
            <a:ext cx="279400" cy="42545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44404" name="Line 20"/>
          <p:cNvSpPr>
            <a:spLocks noChangeShapeType="1"/>
          </p:cNvSpPr>
          <p:nvPr/>
        </p:nvSpPr>
        <p:spPr bwMode="auto">
          <a:xfrm>
            <a:off x="6305550" y="2474913"/>
            <a:ext cx="280988" cy="1270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44405" name="Line 21"/>
          <p:cNvSpPr>
            <a:spLocks noChangeShapeType="1"/>
          </p:cNvSpPr>
          <p:nvPr/>
        </p:nvSpPr>
        <p:spPr bwMode="auto">
          <a:xfrm>
            <a:off x="6586538" y="2487613"/>
            <a:ext cx="295275" cy="193675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1587500" y="3370263"/>
            <a:ext cx="5434013" cy="2051050"/>
            <a:chOff x="1299" y="2160"/>
            <a:chExt cx="3423" cy="1292"/>
          </a:xfrm>
        </p:grpSpPr>
        <p:sp>
          <p:nvSpPr>
            <p:cNvPr id="144407" name="Line 23"/>
            <p:cNvSpPr>
              <a:spLocks noChangeShapeType="1"/>
            </p:cNvSpPr>
            <p:nvPr/>
          </p:nvSpPr>
          <p:spPr bwMode="auto">
            <a:xfrm>
              <a:off x="1299" y="2160"/>
              <a:ext cx="2" cy="1291"/>
            </a:xfrm>
            <a:prstGeom prst="line">
              <a:avLst/>
            </a:prstGeom>
            <a:noFill/>
            <a:ln w="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44408" name="Line 24"/>
            <p:cNvSpPr>
              <a:spLocks noChangeShapeType="1"/>
            </p:cNvSpPr>
            <p:nvPr/>
          </p:nvSpPr>
          <p:spPr bwMode="auto">
            <a:xfrm>
              <a:off x="1299" y="3451"/>
              <a:ext cx="3423" cy="1"/>
            </a:xfrm>
            <a:prstGeom prst="line">
              <a:avLst/>
            </a:prstGeom>
            <a:noFill/>
            <a:ln w="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144409" name="Text Box 25"/>
          <p:cNvSpPr txBox="1">
            <a:spLocks noChangeArrowheads="1"/>
          </p:cNvSpPr>
          <p:nvPr/>
        </p:nvSpPr>
        <p:spPr bwMode="auto">
          <a:xfrm>
            <a:off x="1196975" y="5233988"/>
            <a:ext cx="279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0</a:t>
            </a:r>
          </a:p>
        </p:txBody>
      </p:sp>
      <p:sp>
        <p:nvSpPr>
          <p:cNvPr id="144410" name="Text Box 26"/>
          <p:cNvSpPr txBox="1">
            <a:spLocks noChangeArrowheads="1"/>
          </p:cNvSpPr>
          <p:nvPr/>
        </p:nvSpPr>
        <p:spPr bwMode="auto">
          <a:xfrm>
            <a:off x="1149350" y="4760913"/>
            <a:ext cx="3746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10</a:t>
            </a:r>
          </a:p>
        </p:txBody>
      </p:sp>
      <p:sp>
        <p:nvSpPr>
          <p:cNvPr id="144411" name="Text Box 27"/>
          <p:cNvSpPr txBox="1">
            <a:spLocks noChangeArrowheads="1"/>
          </p:cNvSpPr>
          <p:nvPr/>
        </p:nvSpPr>
        <p:spPr bwMode="auto">
          <a:xfrm>
            <a:off x="1147763" y="4287838"/>
            <a:ext cx="3746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20</a:t>
            </a:r>
          </a:p>
        </p:txBody>
      </p:sp>
      <p:sp>
        <p:nvSpPr>
          <p:cNvPr id="144412" name="Text Box 28"/>
          <p:cNvSpPr txBox="1">
            <a:spLocks noChangeArrowheads="1"/>
          </p:cNvSpPr>
          <p:nvPr/>
        </p:nvSpPr>
        <p:spPr bwMode="auto">
          <a:xfrm>
            <a:off x="1149350" y="3814763"/>
            <a:ext cx="3746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30</a:t>
            </a:r>
          </a:p>
        </p:txBody>
      </p:sp>
      <p:sp>
        <p:nvSpPr>
          <p:cNvPr id="144413" name="Text Box 29"/>
          <p:cNvSpPr txBox="1">
            <a:spLocks noChangeArrowheads="1"/>
          </p:cNvSpPr>
          <p:nvPr/>
        </p:nvSpPr>
        <p:spPr bwMode="auto">
          <a:xfrm>
            <a:off x="1149350" y="3343275"/>
            <a:ext cx="3746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40</a:t>
            </a:r>
          </a:p>
        </p:txBody>
      </p:sp>
      <p:sp>
        <p:nvSpPr>
          <p:cNvPr id="144414" name="Line 30"/>
          <p:cNvSpPr>
            <a:spLocks noChangeShapeType="1"/>
          </p:cNvSpPr>
          <p:nvPr/>
        </p:nvSpPr>
        <p:spPr bwMode="auto">
          <a:xfrm>
            <a:off x="1587500" y="4876800"/>
            <a:ext cx="5454650" cy="0"/>
          </a:xfrm>
          <a:prstGeom prst="line">
            <a:avLst/>
          </a:prstGeom>
          <a:noFill/>
          <a:ln w="9525">
            <a:solidFill>
              <a:srgbClr val="FF33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4415" name="Line 31"/>
          <p:cNvSpPr>
            <a:spLocks noChangeShapeType="1"/>
          </p:cNvSpPr>
          <p:nvPr/>
        </p:nvSpPr>
        <p:spPr bwMode="auto">
          <a:xfrm>
            <a:off x="1581150" y="4408488"/>
            <a:ext cx="545465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4416" name="Line 32"/>
          <p:cNvSpPr>
            <a:spLocks noChangeShapeType="1"/>
          </p:cNvSpPr>
          <p:nvPr/>
        </p:nvSpPr>
        <p:spPr bwMode="auto">
          <a:xfrm>
            <a:off x="1595438" y="4625975"/>
            <a:ext cx="5454650" cy="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4417" name="Freeform 33"/>
          <p:cNvSpPr>
            <a:spLocks/>
          </p:cNvSpPr>
          <p:nvPr/>
        </p:nvSpPr>
        <p:spPr bwMode="auto">
          <a:xfrm>
            <a:off x="1587500" y="4502150"/>
            <a:ext cx="2565400" cy="274638"/>
          </a:xfrm>
          <a:custGeom>
            <a:avLst/>
            <a:gdLst/>
            <a:ahLst/>
            <a:cxnLst>
              <a:cxn ang="0">
                <a:pos x="0" y="465"/>
              </a:cxn>
              <a:cxn ang="0">
                <a:pos x="390" y="545"/>
              </a:cxn>
              <a:cxn ang="0">
                <a:pos x="799" y="382"/>
              </a:cxn>
              <a:cxn ang="0">
                <a:pos x="1354" y="555"/>
              </a:cxn>
              <a:cxn ang="0">
                <a:pos x="2181" y="236"/>
              </a:cxn>
              <a:cxn ang="0">
                <a:pos x="3117" y="0"/>
              </a:cxn>
            </a:cxnLst>
            <a:rect l="0" t="0" r="r" b="b"/>
            <a:pathLst>
              <a:path w="3117" h="555">
                <a:moveTo>
                  <a:pt x="0" y="465"/>
                </a:moveTo>
                <a:lnTo>
                  <a:pt x="390" y="545"/>
                </a:lnTo>
                <a:lnTo>
                  <a:pt x="799" y="382"/>
                </a:lnTo>
                <a:lnTo>
                  <a:pt x="1354" y="555"/>
                </a:lnTo>
                <a:lnTo>
                  <a:pt x="2181" y="236"/>
                </a:lnTo>
                <a:lnTo>
                  <a:pt x="3117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4418" name="Freeform 34"/>
          <p:cNvSpPr>
            <a:spLocks/>
          </p:cNvSpPr>
          <p:nvPr/>
        </p:nvSpPr>
        <p:spPr bwMode="auto">
          <a:xfrm>
            <a:off x="1587500" y="5049838"/>
            <a:ext cx="2565400" cy="260350"/>
          </a:xfrm>
          <a:custGeom>
            <a:avLst/>
            <a:gdLst/>
            <a:ahLst/>
            <a:cxnLst>
              <a:cxn ang="0">
                <a:pos x="0" y="510"/>
              </a:cxn>
              <a:cxn ang="0">
                <a:pos x="409" y="573"/>
              </a:cxn>
              <a:cxn ang="0">
                <a:pos x="790" y="427"/>
              </a:cxn>
              <a:cxn ang="0">
                <a:pos x="1308" y="500"/>
              </a:cxn>
              <a:cxn ang="0">
                <a:pos x="2054" y="245"/>
              </a:cxn>
              <a:cxn ang="0">
                <a:pos x="2645" y="227"/>
              </a:cxn>
              <a:cxn ang="0">
                <a:pos x="3172" y="0"/>
              </a:cxn>
            </a:cxnLst>
            <a:rect l="0" t="0" r="r" b="b"/>
            <a:pathLst>
              <a:path w="3172" h="573">
                <a:moveTo>
                  <a:pt x="0" y="510"/>
                </a:moveTo>
                <a:lnTo>
                  <a:pt x="409" y="573"/>
                </a:lnTo>
                <a:lnTo>
                  <a:pt x="790" y="427"/>
                </a:lnTo>
                <a:lnTo>
                  <a:pt x="1308" y="500"/>
                </a:lnTo>
                <a:lnTo>
                  <a:pt x="2054" y="245"/>
                </a:lnTo>
                <a:lnTo>
                  <a:pt x="2645" y="227"/>
                </a:lnTo>
                <a:lnTo>
                  <a:pt x="3172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4419" name="Freeform 35"/>
          <p:cNvSpPr>
            <a:spLocks/>
          </p:cNvSpPr>
          <p:nvPr/>
        </p:nvSpPr>
        <p:spPr bwMode="auto">
          <a:xfrm>
            <a:off x="1587500" y="4762500"/>
            <a:ext cx="2565400" cy="187325"/>
          </a:xfrm>
          <a:custGeom>
            <a:avLst/>
            <a:gdLst/>
            <a:ahLst/>
            <a:cxnLst>
              <a:cxn ang="0">
                <a:pos x="0" y="290"/>
              </a:cxn>
              <a:cxn ang="0">
                <a:pos x="436" y="172"/>
              </a:cxn>
              <a:cxn ang="0">
                <a:pos x="781" y="409"/>
              </a:cxn>
              <a:cxn ang="0">
                <a:pos x="1254" y="154"/>
              </a:cxn>
              <a:cxn ang="0">
                <a:pos x="1708" y="290"/>
              </a:cxn>
              <a:cxn ang="0">
                <a:pos x="2117" y="109"/>
              </a:cxn>
              <a:cxn ang="0">
                <a:pos x="2808" y="0"/>
              </a:cxn>
            </a:cxnLst>
            <a:rect l="0" t="0" r="r" b="b"/>
            <a:pathLst>
              <a:path w="2808" h="409">
                <a:moveTo>
                  <a:pt x="0" y="290"/>
                </a:moveTo>
                <a:lnTo>
                  <a:pt x="436" y="172"/>
                </a:lnTo>
                <a:lnTo>
                  <a:pt x="781" y="409"/>
                </a:lnTo>
                <a:lnTo>
                  <a:pt x="1254" y="154"/>
                </a:lnTo>
                <a:lnTo>
                  <a:pt x="1708" y="290"/>
                </a:lnTo>
                <a:lnTo>
                  <a:pt x="2117" y="109"/>
                </a:lnTo>
                <a:lnTo>
                  <a:pt x="280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4420" name="Line 36"/>
          <p:cNvSpPr>
            <a:spLocks noChangeShapeType="1"/>
          </p:cNvSpPr>
          <p:nvPr/>
        </p:nvSpPr>
        <p:spPr bwMode="auto">
          <a:xfrm flipV="1">
            <a:off x="4152900" y="4457700"/>
            <a:ext cx="2439988" cy="6064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4421" name="Line 37"/>
          <p:cNvSpPr>
            <a:spLocks noChangeShapeType="1"/>
          </p:cNvSpPr>
          <p:nvPr/>
        </p:nvSpPr>
        <p:spPr bwMode="auto">
          <a:xfrm flipV="1">
            <a:off x="4152900" y="4357688"/>
            <a:ext cx="2397125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4422" name="Line 38"/>
          <p:cNvSpPr>
            <a:spLocks noChangeShapeType="1"/>
          </p:cNvSpPr>
          <p:nvPr/>
        </p:nvSpPr>
        <p:spPr bwMode="auto">
          <a:xfrm flipV="1">
            <a:off x="4152900" y="4213225"/>
            <a:ext cx="2686050" cy="2889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4423" name="Line 39"/>
          <p:cNvSpPr>
            <a:spLocks noChangeShapeType="1"/>
          </p:cNvSpPr>
          <p:nvPr/>
        </p:nvSpPr>
        <p:spPr bwMode="auto">
          <a:xfrm>
            <a:off x="4149725" y="981075"/>
            <a:ext cx="0" cy="4848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4424" name="Text Box 40"/>
          <p:cNvSpPr txBox="1">
            <a:spLocks noChangeArrowheads="1"/>
          </p:cNvSpPr>
          <p:nvPr/>
        </p:nvSpPr>
        <p:spPr bwMode="auto">
          <a:xfrm>
            <a:off x="3917950" y="5854700"/>
            <a:ext cx="5016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200">
                <a:latin typeface="Bookman Old Style" pitchFamily="18" charset="0"/>
              </a:rPr>
              <a:t>Now</a:t>
            </a:r>
          </a:p>
        </p:txBody>
      </p:sp>
      <p:sp>
        <p:nvSpPr>
          <p:cNvPr id="144425" name="Text Box 41"/>
          <p:cNvSpPr txBox="1">
            <a:spLocks noChangeArrowheads="1"/>
          </p:cNvSpPr>
          <p:nvPr/>
        </p:nvSpPr>
        <p:spPr bwMode="auto">
          <a:xfrm>
            <a:off x="5737225" y="5537200"/>
            <a:ext cx="5476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Time</a:t>
            </a:r>
          </a:p>
        </p:txBody>
      </p:sp>
      <p:sp>
        <p:nvSpPr>
          <p:cNvPr id="144426" name="Line 42"/>
          <p:cNvSpPr>
            <a:spLocks noChangeShapeType="1"/>
          </p:cNvSpPr>
          <p:nvPr/>
        </p:nvSpPr>
        <p:spPr bwMode="auto">
          <a:xfrm>
            <a:off x="6321425" y="5684838"/>
            <a:ext cx="244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4427" name="Text Box 43"/>
          <p:cNvSpPr txBox="1">
            <a:spLocks noChangeArrowheads="1"/>
          </p:cNvSpPr>
          <p:nvPr/>
        </p:nvSpPr>
        <p:spPr bwMode="auto">
          <a:xfrm>
            <a:off x="282575" y="4049713"/>
            <a:ext cx="765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Monitor</a:t>
            </a:r>
          </a:p>
          <a:p>
            <a:r>
              <a:rPr lang="en-US" sz="1200">
                <a:latin typeface="Bookman Old Style" pitchFamily="18" charset="0"/>
              </a:rPr>
              <a:t>Values</a:t>
            </a:r>
          </a:p>
        </p:txBody>
      </p:sp>
      <p:sp>
        <p:nvSpPr>
          <p:cNvPr id="144428" name="Line 44"/>
          <p:cNvSpPr>
            <a:spLocks noChangeShapeType="1"/>
          </p:cNvSpPr>
          <p:nvPr/>
        </p:nvSpPr>
        <p:spPr bwMode="auto">
          <a:xfrm flipV="1">
            <a:off x="1023938" y="3924300"/>
            <a:ext cx="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4429" name="Text Box 45"/>
          <p:cNvSpPr txBox="1">
            <a:spLocks noChangeArrowheads="1"/>
          </p:cNvSpPr>
          <p:nvPr/>
        </p:nvSpPr>
        <p:spPr bwMode="auto">
          <a:xfrm>
            <a:off x="1536700" y="4511675"/>
            <a:ext cx="2873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A</a:t>
            </a:r>
          </a:p>
        </p:txBody>
      </p:sp>
      <p:sp>
        <p:nvSpPr>
          <p:cNvPr id="144430" name="Text Box 46"/>
          <p:cNvSpPr txBox="1">
            <a:spLocks noChangeArrowheads="1"/>
          </p:cNvSpPr>
          <p:nvPr/>
        </p:nvSpPr>
        <p:spPr bwMode="auto">
          <a:xfrm>
            <a:off x="1550988" y="5060950"/>
            <a:ext cx="2968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B</a:t>
            </a:r>
          </a:p>
        </p:txBody>
      </p:sp>
      <p:sp>
        <p:nvSpPr>
          <p:cNvPr id="144431" name="Text Box 47"/>
          <p:cNvSpPr txBox="1">
            <a:spLocks noChangeArrowheads="1"/>
          </p:cNvSpPr>
          <p:nvPr/>
        </p:nvSpPr>
        <p:spPr bwMode="auto">
          <a:xfrm>
            <a:off x="1536700" y="4857750"/>
            <a:ext cx="2968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C</a:t>
            </a:r>
          </a:p>
        </p:txBody>
      </p:sp>
      <p:sp>
        <p:nvSpPr>
          <p:cNvPr id="144432" name="Text Box 48"/>
          <p:cNvSpPr txBox="1">
            <a:spLocks noChangeArrowheads="1"/>
          </p:cNvSpPr>
          <p:nvPr/>
        </p:nvSpPr>
        <p:spPr bwMode="auto">
          <a:xfrm>
            <a:off x="6494463" y="3998913"/>
            <a:ext cx="2873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A</a:t>
            </a:r>
          </a:p>
        </p:txBody>
      </p:sp>
      <p:sp>
        <p:nvSpPr>
          <p:cNvPr id="144433" name="Text Box 49"/>
          <p:cNvSpPr txBox="1">
            <a:spLocks noChangeArrowheads="1"/>
          </p:cNvSpPr>
          <p:nvPr/>
        </p:nvSpPr>
        <p:spPr bwMode="auto">
          <a:xfrm>
            <a:off x="6380163" y="4508500"/>
            <a:ext cx="2968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B</a:t>
            </a:r>
          </a:p>
        </p:txBody>
      </p:sp>
      <p:sp>
        <p:nvSpPr>
          <p:cNvPr id="144434" name="Text Box 50"/>
          <p:cNvSpPr txBox="1">
            <a:spLocks noChangeArrowheads="1"/>
          </p:cNvSpPr>
          <p:nvPr/>
        </p:nvSpPr>
        <p:spPr bwMode="auto">
          <a:xfrm>
            <a:off x="6523038" y="4202113"/>
            <a:ext cx="2968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C</a:t>
            </a:r>
          </a:p>
        </p:txBody>
      </p:sp>
      <p:sp>
        <p:nvSpPr>
          <p:cNvPr id="144435" name="Line 51"/>
          <p:cNvSpPr>
            <a:spLocks noChangeShapeType="1"/>
          </p:cNvSpPr>
          <p:nvPr/>
        </p:nvSpPr>
        <p:spPr bwMode="auto">
          <a:xfrm>
            <a:off x="4876800" y="952500"/>
            <a:ext cx="0" cy="4849813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4436" name="Text Box 52"/>
          <p:cNvSpPr txBox="1">
            <a:spLocks noChangeArrowheads="1"/>
          </p:cNvSpPr>
          <p:nvPr/>
        </p:nvSpPr>
        <p:spPr bwMode="auto">
          <a:xfrm>
            <a:off x="4597400" y="5824538"/>
            <a:ext cx="877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Predicted</a:t>
            </a:r>
          </a:p>
          <a:p>
            <a:r>
              <a:rPr lang="en-US" sz="1200">
                <a:latin typeface="Bookman Old Style" pitchFamily="18" charset="0"/>
              </a:rPr>
              <a:t>Failure</a:t>
            </a:r>
          </a:p>
        </p:txBody>
      </p:sp>
      <p:sp>
        <p:nvSpPr>
          <p:cNvPr id="144437" name="Text Box 53"/>
          <p:cNvSpPr txBox="1">
            <a:spLocks noChangeArrowheads="1"/>
          </p:cNvSpPr>
          <p:nvPr/>
        </p:nvSpPr>
        <p:spPr bwMode="auto">
          <a:xfrm>
            <a:off x="5905500" y="2865438"/>
            <a:ext cx="547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Time</a:t>
            </a:r>
          </a:p>
        </p:txBody>
      </p:sp>
      <p:sp>
        <p:nvSpPr>
          <p:cNvPr id="144438" name="Line 54"/>
          <p:cNvSpPr>
            <a:spLocks noChangeShapeType="1"/>
          </p:cNvSpPr>
          <p:nvPr/>
        </p:nvSpPr>
        <p:spPr bwMode="auto">
          <a:xfrm>
            <a:off x="6489700" y="3013075"/>
            <a:ext cx="244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4439" name="Text Box 55"/>
          <p:cNvSpPr txBox="1">
            <a:spLocks noChangeArrowheads="1"/>
          </p:cNvSpPr>
          <p:nvPr/>
        </p:nvSpPr>
        <p:spPr bwMode="auto">
          <a:xfrm>
            <a:off x="5786438" y="1100138"/>
            <a:ext cx="33575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Arial" pitchFamily="34" charset="0"/>
              </a:rPr>
              <a:t>Prediction of failure from</a:t>
            </a:r>
          </a:p>
          <a:p>
            <a:r>
              <a:rPr lang="en-US" sz="2000">
                <a:latin typeface="Arial" pitchFamily="34" charset="0"/>
              </a:rPr>
              <a:t>Extrapolated Measurements</a:t>
            </a:r>
          </a:p>
        </p:txBody>
      </p:sp>
      <p:sp>
        <p:nvSpPr>
          <p:cNvPr id="144440" name="Text Box 56"/>
          <p:cNvSpPr txBox="1">
            <a:spLocks noChangeArrowheads="1"/>
          </p:cNvSpPr>
          <p:nvPr/>
        </p:nvSpPr>
        <p:spPr bwMode="auto">
          <a:xfrm>
            <a:off x="571500" y="1481138"/>
            <a:ext cx="78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latin typeface="Bookman Old Style" pitchFamily="18" charset="0"/>
              </a:rPr>
              <a:t>Support</a:t>
            </a:r>
          </a:p>
          <a:p>
            <a:r>
              <a:rPr lang="en-US" sz="1200">
                <a:latin typeface="Bookman Old Style" pitchFamily="18" charset="0"/>
              </a:rPr>
              <a:t>Effort</a:t>
            </a:r>
          </a:p>
        </p:txBody>
      </p:sp>
      <p:sp>
        <p:nvSpPr>
          <p:cNvPr id="144441" name="Line 57"/>
          <p:cNvSpPr>
            <a:spLocks noChangeShapeType="1"/>
          </p:cNvSpPr>
          <p:nvPr/>
        </p:nvSpPr>
        <p:spPr bwMode="auto">
          <a:xfrm flipV="1">
            <a:off x="1363663" y="1030288"/>
            <a:ext cx="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4442" name="Text Box 58"/>
          <p:cNvSpPr txBox="1">
            <a:spLocks noChangeArrowheads="1"/>
          </p:cNvSpPr>
          <p:nvPr/>
        </p:nvSpPr>
        <p:spPr bwMode="auto">
          <a:xfrm>
            <a:off x="6376988" y="3443288"/>
            <a:ext cx="5873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>
                <a:latin typeface="Bookman Old Style" pitchFamily="18" charset="0"/>
              </a:rPr>
              <a:t>A &gt; 20</a:t>
            </a:r>
          </a:p>
        </p:txBody>
      </p:sp>
      <p:sp>
        <p:nvSpPr>
          <p:cNvPr id="144443" name="Text Box 59"/>
          <p:cNvSpPr txBox="1">
            <a:spLocks noChangeArrowheads="1"/>
          </p:cNvSpPr>
          <p:nvPr/>
        </p:nvSpPr>
        <p:spPr bwMode="auto">
          <a:xfrm>
            <a:off x="7126288" y="3592513"/>
            <a:ext cx="59531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>
                <a:latin typeface="Bookman Old Style" pitchFamily="18" charset="0"/>
              </a:rPr>
              <a:t>B &gt; 10</a:t>
            </a:r>
          </a:p>
        </p:txBody>
      </p:sp>
      <p:cxnSp>
        <p:nvCxnSpPr>
          <p:cNvPr id="144444" name="AutoShape 60"/>
          <p:cNvCxnSpPr>
            <a:cxnSpLocks noChangeShapeType="1"/>
          </p:cNvCxnSpPr>
          <p:nvPr/>
        </p:nvCxnSpPr>
        <p:spPr bwMode="auto">
          <a:xfrm flipV="1">
            <a:off x="6551613" y="3470275"/>
            <a:ext cx="693737" cy="234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4445" name="AutoShape 61"/>
          <p:cNvCxnSpPr>
            <a:cxnSpLocks noChangeShapeType="1"/>
          </p:cNvCxnSpPr>
          <p:nvPr/>
        </p:nvCxnSpPr>
        <p:spPr bwMode="auto">
          <a:xfrm>
            <a:off x="6561138" y="3705225"/>
            <a:ext cx="674687" cy="260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4446" name="AutoShape 62"/>
          <p:cNvCxnSpPr>
            <a:cxnSpLocks noChangeShapeType="1"/>
          </p:cNvCxnSpPr>
          <p:nvPr/>
        </p:nvCxnSpPr>
        <p:spPr bwMode="auto">
          <a:xfrm flipV="1">
            <a:off x="7229475" y="3240088"/>
            <a:ext cx="692150" cy="234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4447" name="AutoShape 63"/>
          <p:cNvCxnSpPr>
            <a:cxnSpLocks noChangeShapeType="1"/>
          </p:cNvCxnSpPr>
          <p:nvPr/>
        </p:nvCxnSpPr>
        <p:spPr bwMode="auto">
          <a:xfrm>
            <a:off x="7239000" y="3475038"/>
            <a:ext cx="674688" cy="2619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4448" name="AutoShape 64"/>
          <p:cNvCxnSpPr>
            <a:cxnSpLocks noChangeShapeType="1"/>
          </p:cNvCxnSpPr>
          <p:nvPr/>
        </p:nvCxnSpPr>
        <p:spPr bwMode="auto">
          <a:xfrm flipV="1">
            <a:off x="7894638" y="3503613"/>
            <a:ext cx="692150" cy="234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4449" name="AutoShape 65"/>
          <p:cNvCxnSpPr>
            <a:cxnSpLocks noChangeShapeType="1"/>
          </p:cNvCxnSpPr>
          <p:nvPr/>
        </p:nvCxnSpPr>
        <p:spPr bwMode="auto">
          <a:xfrm>
            <a:off x="7904163" y="3738563"/>
            <a:ext cx="673100" cy="260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44450" name="Text Box 66"/>
          <p:cNvSpPr txBox="1">
            <a:spLocks noChangeArrowheads="1"/>
          </p:cNvSpPr>
          <p:nvPr/>
        </p:nvSpPr>
        <p:spPr bwMode="auto">
          <a:xfrm>
            <a:off x="7837488" y="3425825"/>
            <a:ext cx="59531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>
                <a:latin typeface="Bookman Old Style" pitchFamily="18" charset="0"/>
              </a:rPr>
              <a:t>C &gt; 15</a:t>
            </a:r>
          </a:p>
        </p:txBody>
      </p:sp>
      <p:sp>
        <p:nvSpPr>
          <p:cNvPr id="144451" name="AutoShape 67"/>
          <p:cNvSpPr>
            <a:spLocks noChangeArrowheads="1"/>
          </p:cNvSpPr>
          <p:nvPr/>
        </p:nvSpPr>
        <p:spPr bwMode="auto">
          <a:xfrm>
            <a:off x="7286625" y="3876675"/>
            <a:ext cx="230188" cy="217488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4452" name="AutoShape 68"/>
          <p:cNvSpPr>
            <a:spLocks noChangeArrowheads="1"/>
          </p:cNvSpPr>
          <p:nvPr/>
        </p:nvSpPr>
        <p:spPr bwMode="auto">
          <a:xfrm>
            <a:off x="7993063" y="3114675"/>
            <a:ext cx="230187" cy="217488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4453" name="AutoShape 69"/>
          <p:cNvSpPr>
            <a:spLocks noChangeArrowheads="1"/>
          </p:cNvSpPr>
          <p:nvPr/>
        </p:nvSpPr>
        <p:spPr bwMode="auto">
          <a:xfrm>
            <a:off x="8658225" y="3919538"/>
            <a:ext cx="228600" cy="217487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4454" name="AutoShape 70"/>
          <p:cNvSpPr>
            <a:spLocks noChangeArrowheads="1"/>
          </p:cNvSpPr>
          <p:nvPr/>
        </p:nvSpPr>
        <p:spPr bwMode="auto">
          <a:xfrm>
            <a:off x="8666163" y="3367088"/>
            <a:ext cx="230187" cy="217487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4455" name="Rectangle 71"/>
          <p:cNvSpPr>
            <a:spLocks noChangeArrowheads="1"/>
          </p:cNvSpPr>
          <p:nvPr/>
        </p:nvSpPr>
        <p:spPr bwMode="auto">
          <a:xfrm>
            <a:off x="76200" y="-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ctr" defTabSz="762000"/>
            <a:r>
              <a:rPr lang="en-US" sz="4400">
                <a:solidFill>
                  <a:schemeClr val="accent2"/>
                </a:solidFill>
              </a:rPr>
              <a:t>Prediction of failure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Patents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Adriaans et al. United States Patent US 6,311,175 B1</a:t>
            </a:r>
            <a:br>
              <a:rPr lang="en-US" dirty="0" smtClean="0"/>
            </a:br>
            <a:r>
              <a:rPr lang="en-US" dirty="0" smtClean="0"/>
              <a:t>System and method for generating performance models of complex information technology systems. </a:t>
            </a:r>
          </a:p>
          <a:p>
            <a:r>
              <a:rPr lang="en-US" dirty="0" smtClean="0"/>
              <a:t>Adriaans et al. United States Patent US 6,313,390 B1</a:t>
            </a:r>
            <a:br>
              <a:rPr lang="en-US" dirty="0" smtClean="0"/>
            </a:br>
            <a:r>
              <a:rPr lang="en-US" dirty="0" smtClean="0"/>
              <a:t>A method for automatically controlling electronic musical devices by means of real-time construction and search of a multi-level data structure. </a:t>
            </a:r>
          </a:p>
          <a:p>
            <a:r>
              <a:rPr lang="en-US" dirty="0" smtClean="0"/>
              <a:t>Adriaans et al Unites States Patent US 6,393,387 B1</a:t>
            </a:r>
            <a:br>
              <a:rPr lang="en-US" dirty="0" smtClean="0"/>
            </a:br>
            <a:r>
              <a:rPr lang="en-US" dirty="0" smtClean="0"/>
              <a:t>System and method for model mining complex information management systems.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165350"/>
            <a:ext cx="3321050" cy="1952625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140 components</a:t>
            </a:r>
          </a:p>
          <a:p>
            <a:r>
              <a:rPr lang="en-US"/>
              <a:t>250 monitors</a:t>
            </a:r>
          </a:p>
          <a:p>
            <a:r>
              <a:rPr lang="en-US"/>
              <a:t>2 months</a:t>
            </a:r>
          </a:p>
          <a:p>
            <a:r>
              <a:rPr lang="en-US"/>
              <a:t>3500 snapshots</a:t>
            </a:r>
          </a:p>
        </p:txBody>
      </p:sp>
      <p:pic>
        <p:nvPicPr>
          <p:cNvPr id="148484" name="Picture 4" descr="C:\TEMP\model\scarlosmodelanoniem.bmp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962400" y="1219200"/>
            <a:ext cx="4537075" cy="502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/>
          <a:lstStyle/>
          <a:p>
            <a:r>
              <a:rPr lang="en-US"/>
              <a:t>Helpdesk calls application</a:t>
            </a:r>
          </a:p>
        </p:txBody>
      </p:sp>
      <p:graphicFrame>
        <p:nvGraphicFramePr>
          <p:cNvPr id="150531" name="Object 3"/>
          <p:cNvGraphicFramePr>
            <a:graphicFrameLocks/>
          </p:cNvGraphicFramePr>
          <p:nvPr>
            <p:ph type="chart" idx="1"/>
          </p:nvPr>
        </p:nvGraphicFramePr>
        <p:xfrm>
          <a:off x="1487488" y="2271713"/>
          <a:ext cx="6157912" cy="3522662"/>
        </p:xfrm>
        <a:graphic>
          <a:graphicData uri="http://schemas.openxmlformats.org/presentationml/2006/ole">
            <p:oleObj spid="_x0000_s9218" name="Chart" r:id="rId4" imgW="6096135" imgH="4067089" progId="MSGraph.Chart.8">
              <p:embed followColorScheme="full"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smtClean="0"/>
          </a:p>
        </p:txBody>
      </p:sp>
      <p:pic>
        <p:nvPicPr>
          <p:cNvPr id="21507" name="Afbeelding 2" descr="Data Mining Editions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-171450"/>
            <a:ext cx="9144000" cy="715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Handbook PI cover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979988" y="1557338"/>
            <a:ext cx="2905125" cy="402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Afbeelding 3" descr="images.jpg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900113" y="1535113"/>
            <a:ext cx="2808287" cy="405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52580" name="Rectangle 4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52581" name="Rectangle 5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8686800" cy="685800"/>
          </a:xfrm>
          <a:noFill/>
          <a:ln/>
        </p:spPr>
        <p:txBody>
          <a:bodyPr lIns="90488" tIns="44450" rIns="90488" bIns="44450">
            <a:normAutofit fontScale="90000"/>
          </a:bodyPr>
          <a:lstStyle/>
          <a:p>
            <a:r>
              <a:rPr lang="en-US"/>
              <a:t>Decision tree Scarlos performance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11150" y="3282950"/>
            <a:ext cx="1968500" cy="901700"/>
            <a:chOff x="196" y="2068"/>
            <a:chExt cx="1240" cy="568"/>
          </a:xfrm>
        </p:grpSpPr>
        <p:sp>
          <p:nvSpPr>
            <p:cNvPr id="152584" name="Rectangle 8"/>
            <p:cNvSpPr>
              <a:spLocks noChangeArrowheads="1"/>
            </p:cNvSpPr>
            <p:nvPr/>
          </p:nvSpPr>
          <p:spPr bwMode="auto">
            <a:xfrm>
              <a:off x="196" y="2068"/>
              <a:ext cx="1240" cy="2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/>
              <a:r>
                <a:rPr lang="en-US" sz="1800"/>
                <a:t>Test Query &gt; 3</a:t>
              </a:r>
            </a:p>
          </p:txBody>
        </p:sp>
        <p:sp>
          <p:nvSpPr>
            <p:cNvPr id="152585" name="Rectangle 9"/>
            <p:cNvSpPr>
              <a:spLocks noChangeArrowheads="1"/>
            </p:cNvSpPr>
            <p:nvPr/>
          </p:nvSpPr>
          <p:spPr bwMode="auto">
            <a:xfrm>
              <a:off x="196" y="2356"/>
              <a:ext cx="616" cy="2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sz="1800"/>
                <a:t>3749</a:t>
              </a:r>
            </a:p>
          </p:txBody>
        </p:sp>
        <p:sp>
          <p:nvSpPr>
            <p:cNvPr id="152586" name="Rectangle 10"/>
            <p:cNvSpPr>
              <a:spLocks noChangeArrowheads="1"/>
            </p:cNvSpPr>
            <p:nvPr/>
          </p:nvSpPr>
          <p:spPr bwMode="auto">
            <a:xfrm>
              <a:off x="820" y="2356"/>
              <a:ext cx="616" cy="2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r"/>
              <a:r>
                <a:rPr lang="en-US" sz="1800"/>
                <a:t>42%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673350" y="4425950"/>
            <a:ext cx="4311650" cy="901700"/>
            <a:chOff x="1684" y="2788"/>
            <a:chExt cx="2104" cy="568"/>
          </a:xfrm>
        </p:grpSpPr>
        <p:sp>
          <p:nvSpPr>
            <p:cNvPr id="152588" name="Rectangle 12"/>
            <p:cNvSpPr>
              <a:spLocks noChangeArrowheads="1"/>
            </p:cNvSpPr>
            <p:nvPr/>
          </p:nvSpPr>
          <p:spPr bwMode="auto">
            <a:xfrm>
              <a:off x="1684" y="2788"/>
              <a:ext cx="2104" cy="28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/>
              <a:r>
                <a:rPr lang="en-US" sz="1800"/>
                <a:t>Paging Space used SPL11 &lt;= 685</a:t>
              </a:r>
            </a:p>
          </p:txBody>
        </p:sp>
        <p:sp>
          <p:nvSpPr>
            <p:cNvPr id="152589" name="Rectangle 13"/>
            <p:cNvSpPr>
              <a:spLocks noChangeArrowheads="1"/>
            </p:cNvSpPr>
            <p:nvPr/>
          </p:nvSpPr>
          <p:spPr bwMode="auto">
            <a:xfrm>
              <a:off x="1684" y="3076"/>
              <a:ext cx="1048" cy="28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sz="1800"/>
                <a:t>2520	</a:t>
              </a:r>
            </a:p>
          </p:txBody>
        </p:sp>
        <p:sp>
          <p:nvSpPr>
            <p:cNvPr id="152590" name="Rectangle 14"/>
            <p:cNvSpPr>
              <a:spLocks noChangeArrowheads="1"/>
            </p:cNvSpPr>
            <p:nvPr/>
          </p:nvSpPr>
          <p:spPr bwMode="auto">
            <a:xfrm>
              <a:off x="2740" y="3076"/>
              <a:ext cx="1048" cy="28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r"/>
              <a:r>
                <a:rPr lang="en-US" sz="1800"/>
                <a:t>25%</a:t>
              </a: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2673350" y="2044700"/>
            <a:ext cx="3340100" cy="1149350"/>
            <a:chOff x="1684" y="1444"/>
            <a:chExt cx="2104" cy="568"/>
          </a:xfrm>
        </p:grpSpPr>
        <p:sp>
          <p:nvSpPr>
            <p:cNvPr id="152592" name="Rectangle 16"/>
            <p:cNvSpPr>
              <a:spLocks noChangeArrowheads="1"/>
            </p:cNvSpPr>
            <p:nvPr/>
          </p:nvSpPr>
          <p:spPr bwMode="auto">
            <a:xfrm>
              <a:off x="1684" y="1444"/>
              <a:ext cx="2104" cy="2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/>
              <a:r>
                <a:rPr lang="en-US" sz="1800"/>
                <a:t>Paging Space used SPL11 &gt; 685</a:t>
              </a:r>
            </a:p>
          </p:txBody>
        </p:sp>
        <p:sp>
          <p:nvSpPr>
            <p:cNvPr id="152593" name="Rectangle 17"/>
            <p:cNvSpPr>
              <a:spLocks noChangeArrowheads="1"/>
            </p:cNvSpPr>
            <p:nvPr/>
          </p:nvSpPr>
          <p:spPr bwMode="auto">
            <a:xfrm>
              <a:off x="1684" y="1732"/>
              <a:ext cx="1048" cy="2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r>
                <a:rPr lang="en-US" sz="1800"/>
                <a:t>1229	</a:t>
              </a:r>
            </a:p>
          </p:txBody>
        </p:sp>
        <p:sp>
          <p:nvSpPr>
            <p:cNvPr id="152594" name="Rectangle 18"/>
            <p:cNvSpPr>
              <a:spLocks noChangeArrowheads="1"/>
            </p:cNvSpPr>
            <p:nvPr/>
          </p:nvSpPr>
          <p:spPr bwMode="auto">
            <a:xfrm>
              <a:off x="2740" y="1732"/>
              <a:ext cx="1048" cy="2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r"/>
              <a:r>
                <a:rPr lang="en-US" sz="1800"/>
                <a:t>76%</a:t>
              </a:r>
            </a:p>
          </p:txBody>
        </p:sp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6330950" y="1682750"/>
            <a:ext cx="2501900" cy="901700"/>
            <a:chOff x="3988" y="1060"/>
            <a:chExt cx="1576" cy="568"/>
          </a:xfrm>
        </p:grpSpPr>
        <p:sp>
          <p:nvSpPr>
            <p:cNvPr id="152596" name="Rectangle 20"/>
            <p:cNvSpPr>
              <a:spLocks noChangeArrowheads="1"/>
            </p:cNvSpPr>
            <p:nvPr/>
          </p:nvSpPr>
          <p:spPr bwMode="auto">
            <a:xfrm>
              <a:off x="3988" y="1060"/>
              <a:ext cx="1576" cy="28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/>
              <a:r>
                <a:rPr lang="en-US" sz="1800"/>
                <a:t>CPU Idle SPL11 % &gt; 63</a:t>
              </a:r>
            </a:p>
          </p:txBody>
        </p:sp>
        <p:sp>
          <p:nvSpPr>
            <p:cNvPr id="152597" name="Rectangle 21"/>
            <p:cNvSpPr>
              <a:spLocks noChangeArrowheads="1"/>
            </p:cNvSpPr>
            <p:nvPr/>
          </p:nvSpPr>
          <p:spPr bwMode="auto">
            <a:xfrm>
              <a:off x="3988" y="1348"/>
              <a:ext cx="784" cy="28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/>
              <a:r>
                <a:rPr lang="en-US" sz="1800"/>
                <a:t>381	</a:t>
              </a:r>
            </a:p>
          </p:txBody>
        </p:sp>
        <p:sp>
          <p:nvSpPr>
            <p:cNvPr id="152598" name="Rectangle 22"/>
            <p:cNvSpPr>
              <a:spLocks noChangeArrowheads="1"/>
            </p:cNvSpPr>
            <p:nvPr/>
          </p:nvSpPr>
          <p:spPr bwMode="auto">
            <a:xfrm>
              <a:off x="4780" y="1348"/>
              <a:ext cx="784" cy="28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r"/>
              <a:r>
                <a:rPr lang="en-US" sz="1800"/>
                <a:t>35%</a:t>
              </a:r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6330950" y="2749550"/>
            <a:ext cx="2501900" cy="901700"/>
            <a:chOff x="3988" y="1732"/>
            <a:chExt cx="1576" cy="568"/>
          </a:xfrm>
        </p:grpSpPr>
        <p:sp>
          <p:nvSpPr>
            <p:cNvPr id="152600" name="Rectangle 24"/>
            <p:cNvSpPr>
              <a:spLocks noChangeArrowheads="1"/>
            </p:cNvSpPr>
            <p:nvPr/>
          </p:nvSpPr>
          <p:spPr bwMode="auto">
            <a:xfrm>
              <a:off x="3988" y="1732"/>
              <a:ext cx="1576" cy="2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/>
              <a:r>
                <a:rPr lang="en-US" sz="1800"/>
                <a:t>CPU Idle SPL11% &lt;= 63</a:t>
              </a:r>
            </a:p>
          </p:txBody>
        </p:sp>
        <p:sp>
          <p:nvSpPr>
            <p:cNvPr id="152601" name="Rectangle 25"/>
            <p:cNvSpPr>
              <a:spLocks noChangeArrowheads="1"/>
            </p:cNvSpPr>
            <p:nvPr/>
          </p:nvSpPr>
          <p:spPr bwMode="auto">
            <a:xfrm>
              <a:off x="3988" y="2020"/>
              <a:ext cx="784" cy="2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/>
              <a:r>
                <a:rPr lang="en-US" sz="1800"/>
                <a:t>848	</a:t>
              </a:r>
            </a:p>
          </p:txBody>
        </p:sp>
        <p:sp>
          <p:nvSpPr>
            <p:cNvPr id="152602" name="Rectangle 26"/>
            <p:cNvSpPr>
              <a:spLocks noChangeArrowheads="1"/>
            </p:cNvSpPr>
            <p:nvPr/>
          </p:nvSpPr>
          <p:spPr bwMode="auto">
            <a:xfrm>
              <a:off x="4780" y="2020"/>
              <a:ext cx="784" cy="2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r"/>
              <a:r>
                <a:rPr lang="en-US" sz="1800"/>
                <a:t>94%</a:t>
              </a:r>
            </a:p>
          </p:txBody>
        </p:sp>
      </p:grpSp>
      <p:sp>
        <p:nvSpPr>
          <p:cNvPr id="152603" name="Line 27"/>
          <p:cNvSpPr>
            <a:spLocks noChangeShapeType="1"/>
          </p:cNvSpPr>
          <p:nvPr/>
        </p:nvSpPr>
        <p:spPr bwMode="auto">
          <a:xfrm flipV="1">
            <a:off x="2286000" y="2743200"/>
            <a:ext cx="3810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52604" name="Line 28"/>
          <p:cNvSpPr>
            <a:spLocks noChangeShapeType="1"/>
          </p:cNvSpPr>
          <p:nvPr/>
        </p:nvSpPr>
        <p:spPr bwMode="auto">
          <a:xfrm>
            <a:off x="2286000" y="3733800"/>
            <a:ext cx="38100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52605" name="Line 29"/>
          <p:cNvSpPr>
            <a:spLocks noChangeShapeType="1"/>
          </p:cNvSpPr>
          <p:nvPr/>
        </p:nvSpPr>
        <p:spPr bwMode="auto">
          <a:xfrm flipV="1">
            <a:off x="6019800" y="2133600"/>
            <a:ext cx="304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52606" name="Line 30"/>
          <p:cNvSpPr>
            <a:spLocks noChangeShapeType="1"/>
          </p:cNvSpPr>
          <p:nvPr/>
        </p:nvSpPr>
        <p:spPr bwMode="auto">
          <a:xfrm>
            <a:off x="6019800" y="2743200"/>
            <a:ext cx="3048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/>
          <a:lstStyle/>
          <a:p>
            <a:r>
              <a:rPr lang="en-US" sz="4000"/>
              <a:t>Paging space develops polynomially</a:t>
            </a:r>
          </a:p>
        </p:txBody>
      </p:sp>
      <p:graphicFrame>
        <p:nvGraphicFramePr>
          <p:cNvPr id="154627" name="Object 3"/>
          <p:cNvGraphicFramePr>
            <a:graphicFrameLocks/>
          </p:cNvGraphicFramePr>
          <p:nvPr>
            <p:ph type="chart" idx="1"/>
          </p:nvPr>
        </p:nvGraphicFramePr>
        <p:xfrm>
          <a:off x="688975" y="2271713"/>
          <a:ext cx="7745413" cy="3514725"/>
        </p:xfrm>
        <a:graphic>
          <a:graphicData uri="http://schemas.openxmlformats.org/presentationml/2006/ole">
            <p:oleObj spid="_x0000_s10242" name="Chart" r:id="rId4" imgW="7772349" imgH="4114867" progId="MSGraph.Chart.8">
              <p:embed followColorScheme="full"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0488" tIns="44450" rIns="90488" bIns="44450"/>
          <a:lstStyle/>
          <a:p>
            <a:r>
              <a:rPr lang="en-US"/>
              <a:t>CPU Idle Trend</a:t>
            </a:r>
          </a:p>
        </p:txBody>
      </p:sp>
      <p:graphicFrame>
        <p:nvGraphicFramePr>
          <p:cNvPr id="156675" name="Object 3"/>
          <p:cNvGraphicFramePr>
            <a:graphicFrameLocks/>
          </p:cNvGraphicFramePr>
          <p:nvPr>
            <p:ph type="chart" idx="1"/>
          </p:nvPr>
        </p:nvGraphicFramePr>
        <p:xfrm>
          <a:off x="688975" y="2271713"/>
          <a:ext cx="7745413" cy="3514725"/>
        </p:xfrm>
        <a:graphic>
          <a:graphicData uri="http://schemas.openxmlformats.org/presentationml/2006/ole">
            <p:oleObj spid="_x0000_s11266" name="Chart" r:id="rId4" imgW="7772349" imgH="4114867" progId="MSGraph.Chart.8">
              <p:embed followColorScheme="full"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010" name="Object 2"/>
          <p:cNvGraphicFramePr>
            <a:graphicFrameLocks noChangeAspect="1"/>
          </p:cNvGraphicFramePr>
          <p:nvPr/>
        </p:nvGraphicFramePr>
        <p:xfrm>
          <a:off x="180975" y="962025"/>
          <a:ext cx="8783638" cy="4933950"/>
        </p:xfrm>
        <a:graphic>
          <a:graphicData uri="http://schemas.openxmlformats.org/presentationml/2006/ole">
            <p:oleObj spid="_x0000_s12290" name="Bitmap Image" r:id="rId4" imgW="8783276" imgH="4933333" progId="PBrush">
              <p:embed/>
            </p:oleObj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1998-2005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79203" name="Picture 3" descr="D:\Multimedia\Images\under-sail-wow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50863" y="927100"/>
            <a:ext cx="8040687" cy="5003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nl-NL"/>
              <a:t>Pole Balancing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105400" y="3810000"/>
            <a:ext cx="3657600" cy="1738313"/>
            <a:chOff x="1200" y="1056"/>
            <a:chExt cx="3360" cy="1776"/>
          </a:xfrm>
        </p:grpSpPr>
        <p:sp>
          <p:nvSpPr>
            <p:cNvPr id="173060" name="Line 4"/>
            <p:cNvSpPr>
              <a:spLocks noChangeShapeType="1"/>
            </p:cNvSpPr>
            <p:nvPr/>
          </p:nvSpPr>
          <p:spPr bwMode="auto">
            <a:xfrm>
              <a:off x="1200" y="2832"/>
              <a:ext cx="3360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3061" name="Line 5"/>
            <p:cNvSpPr>
              <a:spLocks noChangeShapeType="1"/>
            </p:cNvSpPr>
            <p:nvPr/>
          </p:nvSpPr>
          <p:spPr bwMode="auto">
            <a:xfrm flipV="1">
              <a:off x="1200" y="2448"/>
              <a:ext cx="0" cy="384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3062" name="Line 6"/>
            <p:cNvSpPr>
              <a:spLocks noChangeShapeType="1"/>
            </p:cNvSpPr>
            <p:nvPr/>
          </p:nvSpPr>
          <p:spPr bwMode="auto">
            <a:xfrm flipV="1">
              <a:off x="4560" y="2448"/>
              <a:ext cx="0" cy="384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3063" name="Oval 7"/>
            <p:cNvSpPr>
              <a:spLocks noChangeArrowheads="1"/>
            </p:cNvSpPr>
            <p:nvPr/>
          </p:nvSpPr>
          <p:spPr bwMode="auto">
            <a:xfrm>
              <a:off x="1872" y="2544"/>
              <a:ext cx="288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3064" name="Oval 8"/>
            <p:cNvSpPr>
              <a:spLocks noChangeArrowheads="1"/>
            </p:cNvSpPr>
            <p:nvPr/>
          </p:nvSpPr>
          <p:spPr bwMode="auto">
            <a:xfrm>
              <a:off x="2688" y="2544"/>
              <a:ext cx="288" cy="2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3065" name="Rectangle 9"/>
            <p:cNvSpPr>
              <a:spLocks noChangeArrowheads="1"/>
            </p:cNvSpPr>
            <p:nvPr/>
          </p:nvSpPr>
          <p:spPr bwMode="auto">
            <a:xfrm>
              <a:off x="1776" y="2400"/>
              <a:ext cx="1248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3066" name="Line 10"/>
            <p:cNvSpPr>
              <a:spLocks noChangeShapeType="1"/>
            </p:cNvSpPr>
            <p:nvPr/>
          </p:nvSpPr>
          <p:spPr bwMode="auto">
            <a:xfrm flipV="1">
              <a:off x="2400" y="1200"/>
              <a:ext cx="240" cy="1152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3067" name="Oval 11"/>
            <p:cNvSpPr>
              <a:spLocks noChangeArrowheads="1"/>
            </p:cNvSpPr>
            <p:nvPr/>
          </p:nvSpPr>
          <p:spPr bwMode="auto">
            <a:xfrm>
              <a:off x="2352" y="2256"/>
              <a:ext cx="144" cy="14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3068" name="Line 12"/>
            <p:cNvSpPr>
              <a:spLocks noChangeShapeType="1"/>
            </p:cNvSpPr>
            <p:nvPr/>
          </p:nvSpPr>
          <p:spPr bwMode="auto">
            <a:xfrm>
              <a:off x="2208" y="2688"/>
              <a:ext cx="38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3069" name="Line 13"/>
            <p:cNvSpPr>
              <a:spLocks noChangeShapeType="1"/>
            </p:cNvSpPr>
            <p:nvPr/>
          </p:nvSpPr>
          <p:spPr bwMode="auto">
            <a:xfrm>
              <a:off x="2448" y="1056"/>
              <a:ext cx="432" cy="9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73070" name="Text Box 14"/>
          <p:cNvSpPr txBox="1">
            <a:spLocks noChangeArrowheads="1"/>
          </p:cNvSpPr>
          <p:nvPr/>
        </p:nvSpPr>
        <p:spPr bwMode="auto">
          <a:xfrm>
            <a:off x="685800" y="1524000"/>
            <a:ext cx="379095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nl-NL" sz="2400" b="1"/>
              <a:t>State</a:t>
            </a:r>
            <a:r>
              <a:rPr lang="nl-NL" sz="2400"/>
              <a:t>: </a:t>
            </a:r>
          </a:p>
          <a:p>
            <a:pPr lvl="2">
              <a:buFont typeface="Symbol" pitchFamily="18" charset="2"/>
              <a:buChar char="·"/>
            </a:pPr>
            <a:r>
              <a:rPr lang="nl-NL" sz="2400"/>
              <a:t>Velocity of the cart</a:t>
            </a:r>
          </a:p>
          <a:p>
            <a:pPr lvl="2">
              <a:buFont typeface="Symbol" pitchFamily="18" charset="2"/>
              <a:buChar char="·"/>
            </a:pPr>
            <a:r>
              <a:rPr lang="nl-NL" sz="2400"/>
              <a:t>Position of the cart </a:t>
            </a:r>
          </a:p>
          <a:p>
            <a:pPr lvl="2">
              <a:buFont typeface="Symbol" pitchFamily="18" charset="2"/>
              <a:buChar char="·"/>
            </a:pPr>
            <a:r>
              <a:rPr lang="nl-NL" sz="2400"/>
              <a:t>Position of the stick</a:t>
            </a:r>
          </a:p>
          <a:p>
            <a:pPr lvl="2">
              <a:buFont typeface="Symbol" pitchFamily="18" charset="2"/>
              <a:buChar char="·"/>
            </a:pPr>
            <a:r>
              <a:rPr lang="nl-NL" sz="2400"/>
              <a:t> Velocity of the stick</a:t>
            </a:r>
          </a:p>
          <a:p>
            <a:r>
              <a:rPr lang="nl-NL" sz="2400" b="1"/>
              <a:t>Action</a:t>
            </a:r>
            <a:r>
              <a:rPr lang="nl-NL" sz="2400"/>
              <a:t>: </a:t>
            </a:r>
          </a:p>
          <a:p>
            <a:pPr lvl="2">
              <a:buFont typeface="Symbol" pitchFamily="18" charset="2"/>
              <a:buChar char="·"/>
            </a:pPr>
            <a:r>
              <a:rPr lang="nl-NL" sz="2400"/>
              <a:t> Force on cart</a:t>
            </a:r>
          </a:p>
          <a:p>
            <a:r>
              <a:rPr lang="nl-NL" sz="2400" b="1"/>
              <a:t>Reward</a:t>
            </a:r>
            <a:r>
              <a:rPr lang="nl-NL" sz="2400"/>
              <a:t>: </a:t>
            </a:r>
          </a:p>
          <a:p>
            <a:r>
              <a:rPr lang="nl-NL" sz="2400"/>
              <a:t>Stability of the pole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nl-NL"/>
              <a:t>Ship Balancing</a:t>
            </a:r>
          </a:p>
        </p:txBody>
      </p:sp>
      <p:pic>
        <p:nvPicPr>
          <p:cNvPr id="175107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867400" y="1447800"/>
            <a:ext cx="2624138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5108" name="Text Box 4"/>
          <p:cNvSpPr txBox="1">
            <a:spLocks noChangeArrowheads="1"/>
          </p:cNvSpPr>
          <p:nvPr/>
        </p:nvSpPr>
        <p:spPr bwMode="auto">
          <a:xfrm>
            <a:off x="304800" y="990600"/>
            <a:ext cx="5043488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nl-NL" sz="2400" b="1"/>
              <a:t>State</a:t>
            </a:r>
            <a:r>
              <a:rPr lang="nl-NL" sz="2400"/>
              <a:t>: </a:t>
            </a:r>
          </a:p>
          <a:p>
            <a:pPr lvl="2">
              <a:buFont typeface="Symbol" pitchFamily="18" charset="2"/>
              <a:buChar char="·"/>
            </a:pPr>
            <a:r>
              <a:rPr lang="nl-NL" sz="2400"/>
              <a:t>Velocity of the rudder</a:t>
            </a:r>
          </a:p>
          <a:p>
            <a:pPr lvl="2">
              <a:buFont typeface="Symbol" pitchFamily="18" charset="2"/>
              <a:buChar char="·"/>
            </a:pPr>
            <a:r>
              <a:rPr lang="nl-NL" sz="2400"/>
              <a:t>Position of the rudder</a:t>
            </a:r>
          </a:p>
          <a:p>
            <a:pPr lvl="2">
              <a:buFont typeface="Symbol" pitchFamily="18" charset="2"/>
              <a:buChar char="·"/>
            </a:pPr>
            <a:r>
              <a:rPr lang="nl-NL" sz="2400"/>
              <a:t> Course</a:t>
            </a:r>
          </a:p>
          <a:p>
            <a:pPr lvl="2">
              <a:buFont typeface="Symbol" pitchFamily="18" charset="2"/>
              <a:buChar char="·"/>
            </a:pPr>
            <a:r>
              <a:rPr lang="nl-NL" sz="2400"/>
              <a:t> Log speed</a:t>
            </a:r>
          </a:p>
          <a:p>
            <a:pPr lvl="2">
              <a:buFont typeface="Symbol" pitchFamily="18" charset="2"/>
              <a:buChar char="·"/>
            </a:pPr>
            <a:r>
              <a:rPr lang="nl-NL" sz="2400"/>
              <a:t>Apparent Wind speed</a:t>
            </a:r>
          </a:p>
          <a:p>
            <a:pPr lvl="2">
              <a:buFont typeface="Symbol" pitchFamily="18" charset="2"/>
              <a:buChar char="·"/>
            </a:pPr>
            <a:r>
              <a:rPr lang="nl-NL" sz="2400"/>
              <a:t> Apparent wind angle </a:t>
            </a:r>
          </a:p>
          <a:p>
            <a:pPr lvl="2">
              <a:buFont typeface="Symbol" pitchFamily="18" charset="2"/>
              <a:buChar char="·"/>
            </a:pPr>
            <a:r>
              <a:rPr lang="nl-NL" sz="2400"/>
              <a:t> Heel </a:t>
            </a:r>
          </a:p>
          <a:p>
            <a:pPr lvl="2">
              <a:buFont typeface="Symbol" pitchFamily="18" charset="2"/>
              <a:buChar char="·"/>
            </a:pPr>
            <a:r>
              <a:rPr lang="nl-NL" sz="2400"/>
              <a:t> etc...</a:t>
            </a:r>
          </a:p>
          <a:p>
            <a:r>
              <a:rPr lang="nl-NL" sz="2400" b="1"/>
              <a:t>Action</a:t>
            </a:r>
            <a:r>
              <a:rPr lang="nl-NL" sz="2400"/>
              <a:t>: </a:t>
            </a:r>
          </a:p>
          <a:p>
            <a:pPr lvl="2">
              <a:buFont typeface="Symbol" pitchFamily="18" charset="2"/>
              <a:buChar char="·"/>
            </a:pPr>
            <a:r>
              <a:rPr lang="nl-NL" sz="2400"/>
              <a:t>Force Excercised on the rudder</a:t>
            </a:r>
          </a:p>
          <a:p>
            <a:r>
              <a:rPr lang="nl-NL" sz="2400" b="1"/>
              <a:t>Reward</a:t>
            </a:r>
            <a:r>
              <a:rPr lang="nl-NL" sz="2400"/>
              <a:t>: </a:t>
            </a:r>
          </a:p>
          <a:p>
            <a:pPr lvl="2">
              <a:buFont typeface="Symbol" pitchFamily="18" charset="2"/>
              <a:buChar char="·"/>
            </a:pPr>
            <a:r>
              <a:rPr lang="nl-NL" sz="2400"/>
              <a:t>Velocity of the yacht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3074" descr="C:\TEMP\modelbuilder.bmp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77888" y="658813"/>
            <a:ext cx="7386637" cy="553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026" descr="C:\TEMP\database.bmp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877888" y="658813"/>
            <a:ext cx="7386637" cy="553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 descr="C:\WINNT\Profiles\padriaans\Personal\Data\doc\gui design\newmain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57200" y="304800"/>
            <a:ext cx="8229600" cy="617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Looking backward 1985-2012 </a:t>
            </a:r>
            <a:br>
              <a:rPr lang="en-US" dirty="0" smtClean="0"/>
            </a:br>
            <a:r>
              <a:rPr lang="en-US" dirty="0" smtClean="0"/>
              <a:t>More than 200 AI,ML,DM projects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323528" y="1855365"/>
            <a:ext cx="7355160" cy="500263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AI, Expert Systems, Prolog Data Base technology</a:t>
            </a:r>
          </a:p>
          <a:p>
            <a:pPr>
              <a:buNone/>
            </a:pPr>
            <a:r>
              <a:rPr lang="en-US" dirty="0" smtClean="0"/>
              <a:t> (OBIS 1988, Captains, 1992)</a:t>
            </a:r>
          </a:p>
          <a:p>
            <a:r>
              <a:rPr lang="en-US" dirty="0" smtClean="0"/>
              <a:t>Data Mining: Workstation, Client Server, Mature ML research, large data bases </a:t>
            </a:r>
          </a:p>
          <a:p>
            <a:r>
              <a:rPr lang="en-US" dirty="0" smtClean="0"/>
              <a:t>Time dimension (ASM, ICT) </a:t>
            </a:r>
          </a:p>
          <a:p>
            <a:r>
              <a:rPr lang="en-US" dirty="0" smtClean="0"/>
              <a:t>Structured Data (GI, EMILE) </a:t>
            </a:r>
          </a:p>
          <a:p>
            <a:r>
              <a:rPr lang="en-US" dirty="0" smtClean="0"/>
              <a:t>Dynamic Systems </a:t>
            </a:r>
            <a:br>
              <a:rPr lang="en-US" dirty="0" smtClean="0"/>
            </a:br>
            <a:r>
              <a:rPr lang="en-US" dirty="0" smtClean="0"/>
              <a:t>(JSF, </a:t>
            </a:r>
            <a:r>
              <a:rPr lang="en-US" dirty="0" err="1" smtClean="0"/>
              <a:t>Robosail</a:t>
            </a:r>
            <a:r>
              <a:rPr lang="en-US" dirty="0" smtClean="0"/>
              <a:t>) </a:t>
            </a:r>
          </a:p>
          <a:p>
            <a:r>
              <a:rPr lang="en-US" dirty="0" smtClean="0"/>
              <a:t>E-science (</a:t>
            </a:r>
            <a:r>
              <a:rPr lang="en-US" dirty="0" err="1" smtClean="0"/>
              <a:t>Vl</a:t>
            </a:r>
            <a:r>
              <a:rPr lang="en-US" dirty="0" smtClean="0"/>
              <a:t>-e)</a:t>
            </a:r>
          </a:p>
          <a:p>
            <a:r>
              <a:rPr lang="en-US" dirty="0" smtClean="0"/>
              <a:t>Big Data </a:t>
            </a:r>
            <a:br>
              <a:rPr lang="en-US" dirty="0" smtClean="0"/>
            </a:br>
            <a:r>
              <a:rPr lang="en-US" dirty="0" smtClean="0"/>
              <a:t>(Commit, Data2Semantics)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6" name="Afbeelding 5" descr="page7panel5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786308" y="3429000"/>
            <a:ext cx="4178180" cy="3082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Picture 2" descr="C:\WINNT\Profiles\padriaans\Personal\Data\doc\gui design\newpolar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62000" y="557213"/>
            <a:ext cx="7620000" cy="5743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C:\WINNT\Profiles\padriaans\Personal\Data\doc\gui design\rt1sailcharter2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202" name="Picture 2" descr="aws-sow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-152400" y="685800"/>
            <a:ext cx="10210800" cy="7724775"/>
          </a:xfrm>
          <a:prstGeom prst="rect">
            <a:avLst/>
          </a:prstGeom>
          <a:noFill/>
        </p:spPr>
      </p:pic>
      <p:sp>
        <p:nvSpPr>
          <p:cNvPr id="94720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en-US" dirty="0"/>
              <a:t>Mining for Sensor Calibration</a:t>
            </a:r>
          </a:p>
        </p:txBody>
      </p:sp>
      <p:sp>
        <p:nvSpPr>
          <p:cNvPr id="94720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Mining for Sensor Calibration</a:t>
            </a:r>
          </a:p>
        </p:txBody>
      </p:sp>
      <p:sp>
        <p:nvSpPr>
          <p:cNvPr id="94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Possible causes: </a:t>
            </a:r>
          </a:p>
          <a:p>
            <a:pPr lvl="1"/>
            <a:r>
              <a:rPr lang="en-US"/>
              <a:t>Log sensor gives asymmetric data</a:t>
            </a:r>
          </a:p>
          <a:p>
            <a:pPr lvl="1"/>
            <a:r>
              <a:rPr lang="en-US"/>
              <a:t>Wind sensor gives asymmetric data</a:t>
            </a:r>
          </a:p>
          <a:p>
            <a:pPr lvl="1"/>
            <a:r>
              <a:rPr lang="en-US"/>
              <a:t>Boat itself is asymmetric</a:t>
            </a:r>
          </a:p>
          <a:p>
            <a:pPr lvl="1"/>
            <a:r>
              <a:rPr lang="en-US"/>
              <a:t>Boats with masts &gt; 25 m perform better over port-bow on Northern hemisphere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394" name="Picture 2" descr="2004 11 09 light weather AWA-RLL (SOW)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04800" y="0"/>
            <a:ext cx="8686800" cy="68913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9C64AB8A-EA0F-4672-A406-F2716C3A9ACF}" type="slidenum">
              <a:rPr lang="en-US"/>
              <a:pPr/>
              <a:t>35</a:t>
            </a:fld>
            <a:endParaRPr lang="en-US"/>
          </a:p>
        </p:txBody>
      </p:sp>
      <p:graphicFrame>
        <p:nvGraphicFramePr>
          <p:cNvPr id="1026" name="Object 8"/>
          <p:cNvGraphicFramePr>
            <a:graphicFrameLocks noChangeAspect="1"/>
          </p:cNvGraphicFramePr>
          <p:nvPr/>
        </p:nvGraphicFramePr>
        <p:xfrm>
          <a:off x="0" y="1125538"/>
          <a:ext cx="9144000" cy="5732462"/>
        </p:xfrm>
        <a:graphic>
          <a:graphicData uri="http://schemas.openxmlformats.org/presentationml/2006/ole">
            <p:oleObj spid="_x0000_s72706" name="Document" r:id="rId4" imgW="10688542" imgH="6644104" progId="">
              <p:embed/>
            </p:oleObj>
          </a:graphicData>
        </a:graphic>
      </p:graphicFrame>
      <p:graphicFrame>
        <p:nvGraphicFramePr>
          <p:cNvPr id="687113" name="Object 9"/>
          <p:cNvGraphicFramePr>
            <a:graphicFrameLocks noChangeAspect="1"/>
          </p:cNvGraphicFramePr>
          <p:nvPr/>
        </p:nvGraphicFramePr>
        <p:xfrm>
          <a:off x="0" y="1125538"/>
          <a:ext cx="9144000" cy="5732462"/>
        </p:xfrm>
        <a:graphic>
          <a:graphicData uri="http://schemas.openxmlformats.org/presentationml/2006/ole">
            <p:oleObj spid="_x0000_s72707" name="Document" r:id="rId5" imgW="10688542" imgH="6644104" progId="">
              <p:embed/>
            </p:oleObj>
          </a:graphicData>
        </a:graphic>
      </p:graphicFrame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GB" sz="2800" dirty="0" smtClean="0"/>
              <a:t>2003-2009 Adaptive Information Disclosure (AID)</a:t>
            </a:r>
            <a:br>
              <a:rPr lang="en-GB" sz="2800" dirty="0" smtClean="0"/>
            </a:br>
            <a:r>
              <a:rPr lang="en-GB" sz="2400" dirty="0" smtClean="0"/>
              <a:t>participating in the VL-e (Virtual </a:t>
            </a:r>
            <a:r>
              <a:rPr lang="en-GB" sz="2400" dirty="0" err="1" smtClean="0"/>
              <a:t>lav</a:t>
            </a:r>
            <a:r>
              <a:rPr lang="en-GB" sz="2400" dirty="0" smtClean="0"/>
              <a:t> for e-Science) project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76200" y="3962400"/>
            <a:ext cx="8991600" cy="2667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76200" y="685800"/>
            <a:ext cx="8991600" cy="3124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117725" y="76200"/>
            <a:ext cx="88550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ctr"/>
          <a:lstStyle/>
          <a:p>
            <a:r>
              <a:rPr lang="nl-NL" sz="2800">
                <a:solidFill>
                  <a:srgbClr val="FFC000"/>
                </a:solidFill>
                <a:cs typeface="Arial" charset="0"/>
              </a:rPr>
              <a:t>Adaptive Information Disclosure</a:t>
            </a:r>
            <a:endParaRPr lang="en-GB" sz="2800">
              <a:solidFill>
                <a:srgbClr val="FFC000"/>
              </a:solidFill>
              <a:cs typeface="Arial" charset="0"/>
            </a:endParaRPr>
          </a:p>
        </p:txBody>
      </p:sp>
      <p:sp>
        <p:nvSpPr>
          <p:cNvPr id="17413" name="Freeform 5"/>
          <p:cNvSpPr>
            <a:spLocks/>
          </p:cNvSpPr>
          <p:nvPr/>
        </p:nvSpPr>
        <p:spPr bwMode="auto">
          <a:xfrm>
            <a:off x="4546600" y="1755775"/>
            <a:ext cx="655638" cy="1085850"/>
          </a:xfrm>
          <a:custGeom>
            <a:avLst/>
            <a:gdLst>
              <a:gd name="T0" fmla="*/ 0 w 433"/>
              <a:gd name="T1" fmla="*/ 2147483647 h 720"/>
              <a:gd name="T2" fmla="*/ 2147483647 w 433"/>
              <a:gd name="T3" fmla="*/ 2147483647 h 720"/>
              <a:gd name="T4" fmla="*/ 2147483647 w 433"/>
              <a:gd name="T5" fmla="*/ 2147483647 h 720"/>
              <a:gd name="T6" fmla="*/ 2147483647 w 433"/>
              <a:gd name="T7" fmla="*/ 2147483647 h 720"/>
              <a:gd name="T8" fmla="*/ 2147483647 w 433"/>
              <a:gd name="T9" fmla="*/ 2147483647 h 720"/>
              <a:gd name="T10" fmla="*/ 2147483647 w 433"/>
              <a:gd name="T11" fmla="*/ 2147483647 h 720"/>
              <a:gd name="T12" fmla="*/ 2147483647 w 433"/>
              <a:gd name="T13" fmla="*/ 2147483647 h 720"/>
              <a:gd name="T14" fmla="*/ 2147483647 w 433"/>
              <a:gd name="T15" fmla="*/ 2147483647 h 720"/>
              <a:gd name="T16" fmla="*/ 2147483647 w 433"/>
              <a:gd name="T17" fmla="*/ 2147483647 h 720"/>
              <a:gd name="T18" fmla="*/ 2147483647 w 433"/>
              <a:gd name="T19" fmla="*/ 2147483647 h 720"/>
              <a:gd name="T20" fmla="*/ 2147483647 w 433"/>
              <a:gd name="T21" fmla="*/ 2147483647 h 720"/>
              <a:gd name="T22" fmla="*/ 2147483647 w 433"/>
              <a:gd name="T23" fmla="*/ 2147483647 h 720"/>
              <a:gd name="T24" fmla="*/ 2147483647 w 433"/>
              <a:gd name="T25" fmla="*/ 2147483647 h 720"/>
              <a:gd name="T26" fmla="*/ 2147483647 w 433"/>
              <a:gd name="T27" fmla="*/ 2147483647 h 720"/>
              <a:gd name="T28" fmla="*/ 2147483647 w 433"/>
              <a:gd name="T29" fmla="*/ 2147483647 h 720"/>
              <a:gd name="T30" fmla="*/ 2147483647 w 433"/>
              <a:gd name="T31" fmla="*/ 2147483647 h 720"/>
              <a:gd name="T32" fmla="*/ 2147483647 w 433"/>
              <a:gd name="T33" fmla="*/ 2147483647 h 720"/>
              <a:gd name="T34" fmla="*/ 2147483647 w 433"/>
              <a:gd name="T35" fmla="*/ 2147483647 h 720"/>
              <a:gd name="T36" fmla="*/ 2147483647 w 433"/>
              <a:gd name="T37" fmla="*/ 2147483647 h 720"/>
              <a:gd name="T38" fmla="*/ 2147483647 w 433"/>
              <a:gd name="T39" fmla="*/ 2147483647 h 720"/>
              <a:gd name="T40" fmla="*/ 2147483647 w 433"/>
              <a:gd name="T41" fmla="*/ 2147483647 h 720"/>
              <a:gd name="T42" fmla="*/ 2147483647 w 433"/>
              <a:gd name="T43" fmla="*/ 2147483647 h 720"/>
              <a:gd name="T44" fmla="*/ 2147483647 w 433"/>
              <a:gd name="T45" fmla="*/ 2147483647 h 720"/>
              <a:gd name="T46" fmla="*/ 2147483647 w 433"/>
              <a:gd name="T47" fmla="*/ 2147483647 h 720"/>
              <a:gd name="T48" fmla="*/ 2147483647 w 433"/>
              <a:gd name="T49" fmla="*/ 2147483647 h 720"/>
              <a:gd name="T50" fmla="*/ 2147483647 w 433"/>
              <a:gd name="T51" fmla="*/ 2147483647 h 720"/>
              <a:gd name="T52" fmla="*/ 2147483647 w 433"/>
              <a:gd name="T53" fmla="*/ 2147483647 h 720"/>
              <a:gd name="T54" fmla="*/ 2147483647 w 433"/>
              <a:gd name="T55" fmla="*/ 2147483647 h 720"/>
              <a:gd name="T56" fmla="*/ 2147483647 w 433"/>
              <a:gd name="T57" fmla="*/ 2147483647 h 720"/>
              <a:gd name="T58" fmla="*/ 2147483647 w 433"/>
              <a:gd name="T59" fmla="*/ 2147483647 h 720"/>
              <a:gd name="T60" fmla="*/ 2147483647 w 433"/>
              <a:gd name="T61" fmla="*/ 2147483647 h 720"/>
              <a:gd name="T62" fmla="*/ 2147483647 w 433"/>
              <a:gd name="T63" fmla="*/ 2147483647 h 720"/>
              <a:gd name="T64" fmla="*/ 2147483647 w 433"/>
              <a:gd name="T65" fmla="*/ 2147483647 h 720"/>
              <a:gd name="T66" fmla="*/ 2147483647 w 433"/>
              <a:gd name="T67" fmla="*/ 2147483647 h 720"/>
              <a:gd name="T68" fmla="*/ 2147483647 w 433"/>
              <a:gd name="T69" fmla="*/ 2147483647 h 720"/>
              <a:gd name="T70" fmla="*/ 2147483647 w 433"/>
              <a:gd name="T71" fmla="*/ 2147483647 h 720"/>
              <a:gd name="T72" fmla="*/ 2147483647 w 433"/>
              <a:gd name="T73" fmla="*/ 0 h 720"/>
              <a:gd name="T74" fmla="*/ 2147483647 w 433"/>
              <a:gd name="T75" fmla="*/ 0 h 720"/>
              <a:gd name="T76" fmla="*/ 2147483647 w 433"/>
              <a:gd name="T77" fmla="*/ 2147483647 h 720"/>
              <a:gd name="T78" fmla="*/ 2147483647 w 433"/>
              <a:gd name="T79" fmla="*/ 2147483647 h 720"/>
              <a:gd name="T80" fmla="*/ 2147483647 w 433"/>
              <a:gd name="T81" fmla="*/ 2147483647 h 720"/>
              <a:gd name="T82" fmla="*/ 2147483647 w 433"/>
              <a:gd name="T83" fmla="*/ 2147483647 h 720"/>
              <a:gd name="T84" fmla="*/ 2147483647 w 433"/>
              <a:gd name="T85" fmla="*/ 2147483647 h 720"/>
              <a:gd name="T86" fmla="*/ 2147483647 w 433"/>
              <a:gd name="T87" fmla="*/ 2147483647 h 720"/>
              <a:gd name="T88" fmla="*/ 2147483647 w 433"/>
              <a:gd name="T89" fmla="*/ 2147483647 h 720"/>
              <a:gd name="T90" fmla="*/ 2147483647 w 433"/>
              <a:gd name="T91" fmla="*/ 2147483647 h 720"/>
              <a:gd name="T92" fmla="*/ 2147483647 w 433"/>
              <a:gd name="T93" fmla="*/ 2147483647 h 720"/>
              <a:gd name="T94" fmla="*/ 2147483647 w 433"/>
              <a:gd name="T95" fmla="*/ 2147483647 h 720"/>
              <a:gd name="T96" fmla="*/ 0 w 433"/>
              <a:gd name="T97" fmla="*/ 2147483647 h 72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33"/>
              <a:gd name="T148" fmla="*/ 0 h 720"/>
              <a:gd name="T149" fmla="*/ 433 w 433"/>
              <a:gd name="T150" fmla="*/ 720 h 720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33" h="720">
                <a:moveTo>
                  <a:pt x="0" y="50"/>
                </a:moveTo>
                <a:lnTo>
                  <a:pt x="0" y="669"/>
                </a:lnTo>
                <a:lnTo>
                  <a:pt x="0" y="673"/>
                </a:lnTo>
                <a:lnTo>
                  <a:pt x="2" y="676"/>
                </a:lnTo>
                <a:lnTo>
                  <a:pt x="4" y="679"/>
                </a:lnTo>
                <a:lnTo>
                  <a:pt x="7" y="682"/>
                </a:lnTo>
                <a:lnTo>
                  <a:pt x="11" y="685"/>
                </a:lnTo>
                <a:lnTo>
                  <a:pt x="16" y="688"/>
                </a:lnTo>
                <a:lnTo>
                  <a:pt x="23" y="691"/>
                </a:lnTo>
                <a:lnTo>
                  <a:pt x="29" y="694"/>
                </a:lnTo>
                <a:lnTo>
                  <a:pt x="36" y="697"/>
                </a:lnTo>
                <a:lnTo>
                  <a:pt x="44" y="700"/>
                </a:lnTo>
                <a:lnTo>
                  <a:pt x="53" y="702"/>
                </a:lnTo>
                <a:lnTo>
                  <a:pt x="63" y="705"/>
                </a:lnTo>
                <a:lnTo>
                  <a:pt x="74" y="707"/>
                </a:lnTo>
                <a:lnTo>
                  <a:pt x="85" y="709"/>
                </a:lnTo>
                <a:lnTo>
                  <a:pt x="96" y="711"/>
                </a:lnTo>
                <a:lnTo>
                  <a:pt x="109" y="713"/>
                </a:lnTo>
                <a:lnTo>
                  <a:pt x="121" y="714"/>
                </a:lnTo>
                <a:lnTo>
                  <a:pt x="133" y="715"/>
                </a:lnTo>
                <a:lnTo>
                  <a:pt x="146" y="717"/>
                </a:lnTo>
                <a:lnTo>
                  <a:pt x="160" y="718"/>
                </a:lnTo>
                <a:lnTo>
                  <a:pt x="174" y="718"/>
                </a:lnTo>
                <a:lnTo>
                  <a:pt x="187" y="719"/>
                </a:lnTo>
                <a:lnTo>
                  <a:pt x="202" y="719"/>
                </a:lnTo>
                <a:lnTo>
                  <a:pt x="216" y="719"/>
                </a:lnTo>
                <a:lnTo>
                  <a:pt x="230" y="719"/>
                </a:lnTo>
                <a:lnTo>
                  <a:pt x="245" y="719"/>
                </a:lnTo>
                <a:lnTo>
                  <a:pt x="258" y="718"/>
                </a:lnTo>
                <a:lnTo>
                  <a:pt x="272" y="718"/>
                </a:lnTo>
                <a:lnTo>
                  <a:pt x="286" y="717"/>
                </a:lnTo>
                <a:lnTo>
                  <a:pt x="299" y="715"/>
                </a:lnTo>
                <a:lnTo>
                  <a:pt x="311" y="714"/>
                </a:lnTo>
                <a:lnTo>
                  <a:pt x="325" y="713"/>
                </a:lnTo>
                <a:lnTo>
                  <a:pt x="336" y="711"/>
                </a:lnTo>
                <a:lnTo>
                  <a:pt x="347" y="709"/>
                </a:lnTo>
                <a:lnTo>
                  <a:pt x="358" y="707"/>
                </a:lnTo>
                <a:lnTo>
                  <a:pt x="369" y="705"/>
                </a:lnTo>
                <a:lnTo>
                  <a:pt x="379" y="702"/>
                </a:lnTo>
                <a:lnTo>
                  <a:pt x="388" y="700"/>
                </a:lnTo>
                <a:lnTo>
                  <a:pt x="396" y="697"/>
                </a:lnTo>
                <a:lnTo>
                  <a:pt x="403" y="694"/>
                </a:lnTo>
                <a:lnTo>
                  <a:pt x="409" y="691"/>
                </a:lnTo>
                <a:lnTo>
                  <a:pt x="416" y="688"/>
                </a:lnTo>
                <a:lnTo>
                  <a:pt x="421" y="685"/>
                </a:lnTo>
                <a:lnTo>
                  <a:pt x="425" y="682"/>
                </a:lnTo>
                <a:lnTo>
                  <a:pt x="428" y="679"/>
                </a:lnTo>
                <a:lnTo>
                  <a:pt x="430" y="676"/>
                </a:lnTo>
                <a:lnTo>
                  <a:pt x="432" y="673"/>
                </a:lnTo>
                <a:lnTo>
                  <a:pt x="432" y="669"/>
                </a:lnTo>
                <a:lnTo>
                  <a:pt x="432" y="50"/>
                </a:lnTo>
                <a:lnTo>
                  <a:pt x="432" y="46"/>
                </a:lnTo>
                <a:lnTo>
                  <a:pt x="430" y="43"/>
                </a:lnTo>
                <a:lnTo>
                  <a:pt x="428" y="40"/>
                </a:lnTo>
                <a:lnTo>
                  <a:pt x="425" y="37"/>
                </a:lnTo>
                <a:lnTo>
                  <a:pt x="421" y="34"/>
                </a:lnTo>
                <a:lnTo>
                  <a:pt x="416" y="31"/>
                </a:lnTo>
                <a:lnTo>
                  <a:pt x="409" y="27"/>
                </a:lnTo>
                <a:lnTo>
                  <a:pt x="403" y="25"/>
                </a:lnTo>
                <a:lnTo>
                  <a:pt x="396" y="22"/>
                </a:lnTo>
                <a:lnTo>
                  <a:pt x="388" y="19"/>
                </a:lnTo>
                <a:lnTo>
                  <a:pt x="379" y="17"/>
                </a:lnTo>
                <a:lnTo>
                  <a:pt x="369" y="14"/>
                </a:lnTo>
                <a:lnTo>
                  <a:pt x="358" y="12"/>
                </a:lnTo>
                <a:lnTo>
                  <a:pt x="347" y="10"/>
                </a:lnTo>
                <a:lnTo>
                  <a:pt x="336" y="8"/>
                </a:lnTo>
                <a:lnTo>
                  <a:pt x="325" y="6"/>
                </a:lnTo>
                <a:lnTo>
                  <a:pt x="311" y="5"/>
                </a:lnTo>
                <a:lnTo>
                  <a:pt x="299" y="4"/>
                </a:lnTo>
                <a:lnTo>
                  <a:pt x="286" y="2"/>
                </a:lnTo>
                <a:lnTo>
                  <a:pt x="272" y="1"/>
                </a:lnTo>
                <a:lnTo>
                  <a:pt x="258" y="1"/>
                </a:lnTo>
                <a:lnTo>
                  <a:pt x="245" y="0"/>
                </a:lnTo>
                <a:lnTo>
                  <a:pt x="230" y="0"/>
                </a:lnTo>
                <a:lnTo>
                  <a:pt x="216" y="0"/>
                </a:lnTo>
                <a:lnTo>
                  <a:pt x="202" y="0"/>
                </a:lnTo>
                <a:lnTo>
                  <a:pt x="187" y="0"/>
                </a:lnTo>
                <a:lnTo>
                  <a:pt x="174" y="1"/>
                </a:lnTo>
                <a:lnTo>
                  <a:pt x="160" y="1"/>
                </a:lnTo>
                <a:lnTo>
                  <a:pt x="146" y="2"/>
                </a:lnTo>
                <a:lnTo>
                  <a:pt x="133" y="4"/>
                </a:lnTo>
                <a:lnTo>
                  <a:pt x="121" y="5"/>
                </a:lnTo>
                <a:lnTo>
                  <a:pt x="109" y="6"/>
                </a:lnTo>
                <a:lnTo>
                  <a:pt x="96" y="8"/>
                </a:lnTo>
                <a:lnTo>
                  <a:pt x="85" y="10"/>
                </a:lnTo>
                <a:lnTo>
                  <a:pt x="74" y="12"/>
                </a:lnTo>
                <a:lnTo>
                  <a:pt x="63" y="14"/>
                </a:lnTo>
                <a:lnTo>
                  <a:pt x="53" y="17"/>
                </a:lnTo>
                <a:lnTo>
                  <a:pt x="44" y="19"/>
                </a:lnTo>
                <a:lnTo>
                  <a:pt x="36" y="22"/>
                </a:lnTo>
                <a:lnTo>
                  <a:pt x="29" y="25"/>
                </a:lnTo>
                <a:lnTo>
                  <a:pt x="23" y="27"/>
                </a:lnTo>
                <a:lnTo>
                  <a:pt x="16" y="31"/>
                </a:lnTo>
                <a:lnTo>
                  <a:pt x="11" y="34"/>
                </a:lnTo>
                <a:lnTo>
                  <a:pt x="7" y="37"/>
                </a:lnTo>
                <a:lnTo>
                  <a:pt x="4" y="40"/>
                </a:lnTo>
                <a:lnTo>
                  <a:pt x="2" y="43"/>
                </a:lnTo>
                <a:lnTo>
                  <a:pt x="0" y="46"/>
                </a:lnTo>
                <a:lnTo>
                  <a:pt x="0" y="50"/>
                </a:lnTo>
              </a:path>
            </a:pathLst>
          </a:custGeom>
          <a:gradFill rotWithShape="0">
            <a:gsLst>
              <a:gs pos="0">
                <a:srgbClr val="353700"/>
              </a:gs>
              <a:gs pos="50000">
                <a:srgbClr val="B3B900"/>
              </a:gs>
              <a:gs pos="100000">
                <a:srgbClr val="353700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14" name="Freeform 6"/>
          <p:cNvSpPr>
            <a:spLocks/>
          </p:cNvSpPr>
          <p:nvPr/>
        </p:nvSpPr>
        <p:spPr bwMode="auto">
          <a:xfrm>
            <a:off x="3473450" y="1755775"/>
            <a:ext cx="639763" cy="1085850"/>
          </a:xfrm>
          <a:custGeom>
            <a:avLst/>
            <a:gdLst>
              <a:gd name="T0" fmla="*/ 0 w 423"/>
              <a:gd name="T1" fmla="*/ 2147483647 h 720"/>
              <a:gd name="T2" fmla="*/ 2147483647 w 423"/>
              <a:gd name="T3" fmla="*/ 2147483647 h 720"/>
              <a:gd name="T4" fmla="*/ 2147483647 w 423"/>
              <a:gd name="T5" fmla="*/ 2147483647 h 720"/>
              <a:gd name="T6" fmla="*/ 2147483647 w 423"/>
              <a:gd name="T7" fmla="*/ 2147483647 h 720"/>
              <a:gd name="T8" fmla="*/ 2147483647 w 423"/>
              <a:gd name="T9" fmla="*/ 2147483647 h 720"/>
              <a:gd name="T10" fmla="*/ 2147483647 w 423"/>
              <a:gd name="T11" fmla="*/ 2147483647 h 720"/>
              <a:gd name="T12" fmla="*/ 2147483647 w 423"/>
              <a:gd name="T13" fmla="*/ 2147483647 h 720"/>
              <a:gd name="T14" fmla="*/ 2147483647 w 423"/>
              <a:gd name="T15" fmla="*/ 2147483647 h 720"/>
              <a:gd name="T16" fmla="*/ 2147483647 w 423"/>
              <a:gd name="T17" fmla="*/ 2147483647 h 720"/>
              <a:gd name="T18" fmla="*/ 2147483647 w 423"/>
              <a:gd name="T19" fmla="*/ 2147483647 h 720"/>
              <a:gd name="T20" fmla="*/ 2147483647 w 423"/>
              <a:gd name="T21" fmla="*/ 2147483647 h 720"/>
              <a:gd name="T22" fmla="*/ 2147483647 w 423"/>
              <a:gd name="T23" fmla="*/ 2147483647 h 720"/>
              <a:gd name="T24" fmla="*/ 2147483647 w 423"/>
              <a:gd name="T25" fmla="*/ 2147483647 h 720"/>
              <a:gd name="T26" fmla="*/ 2147483647 w 423"/>
              <a:gd name="T27" fmla="*/ 2147483647 h 720"/>
              <a:gd name="T28" fmla="*/ 2147483647 w 423"/>
              <a:gd name="T29" fmla="*/ 2147483647 h 720"/>
              <a:gd name="T30" fmla="*/ 2147483647 w 423"/>
              <a:gd name="T31" fmla="*/ 2147483647 h 720"/>
              <a:gd name="T32" fmla="*/ 2147483647 w 423"/>
              <a:gd name="T33" fmla="*/ 2147483647 h 720"/>
              <a:gd name="T34" fmla="*/ 2147483647 w 423"/>
              <a:gd name="T35" fmla="*/ 2147483647 h 720"/>
              <a:gd name="T36" fmla="*/ 2147483647 w 423"/>
              <a:gd name="T37" fmla="*/ 2147483647 h 720"/>
              <a:gd name="T38" fmla="*/ 2147483647 w 423"/>
              <a:gd name="T39" fmla="*/ 2147483647 h 720"/>
              <a:gd name="T40" fmla="*/ 2147483647 w 423"/>
              <a:gd name="T41" fmla="*/ 2147483647 h 720"/>
              <a:gd name="T42" fmla="*/ 2147483647 w 423"/>
              <a:gd name="T43" fmla="*/ 2147483647 h 720"/>
              <a:gd name="T44" fmla="*/ 2147483647 w 423"/>
              <a:gd name="T45" fmla="*/ 2147483647 h 720"/>
              <a:gd name="T46" fmla="*/ 2147483647 w 423"/>
              <a:gd name="T47" fmla="*/ 2147483647 h 720"/>
              <a:gd name="T48" fmla="*/ 2147483647 w 423"/>
              <a:gd name="T49" fmla="*/ 2147483647 h 720"/>
              <a:gd name="T50" fmla="*/ 2147483647 w 423"/>
              <a:gd name="T51" fmla="*/ 2147483647 h 720"/>
              <a:gd name="T52" fmla="*/ 2147483647 w 423"/>
              <a:gd name="T53" fmla="*/ 2147483647 h 720"/>
              <a:gd name="T54" fmla="*/ 2147483647 w 423"/>
              <a:gd name="T55" fmla="*/ 2147483647 h 720"/>
              <a:gd name="T56" fmla="*/ 2147483647 w 423"/>
              <a:gd name="T57" fmla="*/ 2147483647 h 720"/>
              <a:gd name="T58" fmla="*/ 2147483647 w 423"/>
              <a:gd name="T59" fmla="*/ 2147483647 h 720"/>
              <a:gd name="T60" fmla="*/ 2147483647 w 423"/>
              <a:gd name="T61" fmla="*/ 2147483647 h 720"/>
              <a:gd name="T62" fmla="*/ 2147483647 w 423"/>
              <a:gd name="T63" fmla="*/ 2147483647 h 720"/>
              <a:gd name="T64" fmla="*/ 2147483647 w 423"/>
              <a:gd name="T65" fmla="*/ 2147483647 h 720"/>
              <a:gd name="T66" fmla="*/ 2147483647 w 423"/>
              <a:gd name="T67" fmla="*/ 2147483647 h 720"/>
              <a:gd name="T68" fmla="*/ 2147483647 w 423"/>
              <a:gd name="T69" fmla="*/ 2147483647 h 720"/>
              <a:gd name="T70" fmla="*/ 2147483647 w 423"/>
              <a:gd name="T71" fmla="*/ 2147483647 h 720"/>
              <a:gd name="T72" fmla="*/ 2147483647 w 423"/>
              <a:gd name="T73" fmla="*/ 0 h 720"/>
              <a:gd name="T74" fmla="*/ 2147483647 w 423"/>
              <a:gd name="T75" fmla="*/ 0 h 720"/>
              <a:gd name="T76" fmla="*/ 2147483647 w 423"/>
              <a:gd name="T77" fmla="*/ 2147483647 h 720"/>
              <a:gd name="T78" fmla="*/ 2147483647 w 423"/>
              <a:gd name="T79" fmla="*/ 2147483647 h 720"/>
              <a:gd name="T80" fmla="*/ 2147483647 w 423"/>
              <a:gd name="T81" fmla="*/ 2147483647 h 720"/>
              <a:gd name="T82" fmla="*/ 2147483647 w 423"/>
              <a:gd name="T83" fmla="*/ 2147483647 h 720"/>
              <a:gd name="T84" fmla="*/ 2147483647 w 423"/>
              <a:gd name="T85" fmla="*/ 2147483647 h 720"/>
              <a:gd name="T86" fmla="*/ 2147483647 w 423"/>
              <a:gd name="T87" fmla="*/ 2147483647 h 720"/>
              <a:gd name="T88" fmla="*/ 2147483647 w 423"/>
              <a:gd name="T89" fmla="*/ 2147483647 h 720"/>
              <a:gd name="T90" fmla="*/ 2147483647 w 423"/>
              <a:gd name="T91" fmla="*/ 2147483647 h 720"/>
              <a:gd name="T92" fmla="*/ 2147483647 w 423"/>
              <a:gd name="T93" fmla="*/ 2147483647 h 720"/>
              <a:gd name="T94" fmla="*/ 2147483647 w 423"/>
              <a:gd name="T95" fmla="*/ 2147483647 h 720"/>
              <a:gd name="T96" fmla="*/ 0 w 423"/>
              <a:gd name="T97" fmla="*/ 2147483647 h 72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23"/>
              <a:gd name="T148" fmla="*/ 0 h 720"/>
              <a:gd name="T149" fmla="*/ 423 w 423"/>
              <a:gd name="T150" fmla="*/ 720 h 720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23" h="720">
                <a:moveTo>
                  <a:pt x="0" y="50"/>
                </a:moveTo>
                <a:lnTo>
                  <a:pt x="0" y="669"/>
                </a:lnTo>
                <a:lnTo>
                  <a:pt x="0" y="673"/>
                </a:lnTo>
                <a:lnTo>
                  <a:pt x="2" y="676"/>
                </a:lnTo>
                <a:lnTo>
                  <a:pt x="4" y="679"/>
                </a:lnTo>
                <a:lnTo>
                  <a:pt x="7" y="682"/>
                </a:lnTo>
                <a:lnTo>
                  <a:pt x="11" y="685"/>
                </a:lnTo>
                <a:lnTo>
                  <a:pt x="16" y="688"/>
                </a:lnTo>
                <a:lnTo>
                  <a:pt x="22" y="691"/>
                </a:lnTo>
                <a:lnTo>
                  <a:pt x="28" y="694"/>
                </a:lnTo>
                <a:lnTo>
                  <a:pt x="35" y="697"/>
                </a:lnTo>
                <a:lnTo>
                  <a:pt x="43" y="700"/>
                </a:lnTo>
                <a:lnTo>
                  <a:pt x="52" y="702"/>
                </a:lnTo>
                <a:lnTo>
                  <a:pt x="62" y="705"/>
                </a:lnTo>
                <a:lnTo>
                  <a:pt x="72" y="707"/>
                </a:lnTo>
                <a:lnTo>
                  <a:pt x="83" y="709"/>
                </a:lnTo>
                <a:lnTo>
                  <a:pt x="94" y="711"/>
                </a:lnTo>
                <a:lnTo>
                  <a:pt x="106" y="713"/>
                </a:lnTo>
                <a:lnTo>
                  <a:pt x="118" y="714"/>
                </a:lnTo>
                <a:lnTo>
                  <a:pt x="130" y="715"/>
                </a:lnTo>
                <a:lnTo>
                  <a:pt x="143" y="717"/>
                </a:lnTo>
                <a:lnTo>
                  <a:pt x="156" y="718"/>
                </a:lnTo>
                <a:lnTo>
                  <a:pt x="170" y="718"/>
                </a:lnTo>
                <a:lnTo>
                  <a:pt x="183" y="719"/>
                </a:lnTo>
                <a:lnTo>
                  <a:pt x="197" y="719"/>
                </a:lnTo>
                <a:lnTo>
                  <a:pt x="211" y="719"/>
                </a:lnTo>
                <a:lnTo>
                  <a:pt x="225" y="719"/>
                </a:lnTo>
                <a:lnTo>
                  <a:pt x="239" y="719"/>
                </a:lnTo>
                <a:lnTo>
                  <a:pt x="252" y="718"/>
                </a:lnTo>
                <a:lnTo>
                  <a:pt x="266" y="718"/>
                </a:lnTo>
                <a:lnTo>
                  <a:pt x="279" y="717"/>
                </a:lnTo>
                <a:lnTo>
                  <a:pt x="292" y="715"/>
                </a:lnTo>
                <a:lnTo>
                  <a:pt x="304" y="714"/>
                </a:lnTo>
                <a:lnTo>
                  <a:pt x="317" y="713"/>
                </a:lnTo>
                <a:lnTo>
                  <a:pt x="328" y="711"/>
                </a:lnTo>
                <a:lnTo>
                  <a:pt x="339" y="709"/>
                </a:lnTo>
                <a:lnTo>
                  <a:pt x="350" y="707"/>
                </a:lnTo>
                <a:lnTo>
                  <a:pt x="360" y="705"/>
                </a:lnTo>
                <a:lnTo>
                  <a:pt x="370" y="702"/>
                </a:lnTo>
                <a:lnTo>
                  <a:pt x="379" y="700"/>
                </a:lnTo>
                <a:lnTo>
                  <a:pt x="387" y="697"/>
                </a:lnTo>
                <a:lnTo>
                  <a:pt x="394" y="694"/>
                </a:lnTo>
                <a:lnTo>
                  <a:pt x="400" y="691"/>
                </a:lnTo>
                <a:lnTo>
                  <a:pt x="406" y="688"/>
                </a:lnTo>
                <a:lnTo>
                  <a:pt x="411" y="685"/>
                </a:lnTo>
                <a:lnTo>
                  <a:pt x="415" y="682"/>
                </a:lnTo>
                <a:lnTo>
                  <a:pt x="418" y="679"/>
                </a:lnTo>
                <a:lnTo>
                  <a:pt x="420" y="676"/>
                </a:lnTo>
                <a:lnTo>
                  <a:pt x="422" y="673"/>
                </a:lnTo>
                <a:lnTo>
                  <a:pt x="422" y="669"/>
                </a:lnTo>
                <a:lnTo>
                  <a:pt x="422" y="50"/>
                </a:lnTo>
                <a:lnTo>
                  <a:pt x="422" y="46"/>
                </a:lnTo>
                <a:lnTo>
                  <a:pt x="420" y="43"/>
                </a:lnTo>
                <a:lnTo>
                  <a:pt x="418" y="40"/>
                </a:lnTo>
                <a:lnTo>
                  <a:pt x="415" y="37"/>
                </a:lnTo>
                <a:lnTo>
                  <a:pt x="411" y="34"/>
                </a:lnTo>
                <a:lnTo>
                  <a:pt x="406" y="31"/>
                </a:lnTo>
                <a:lnTo>
                  <a:pt x="400" y="27"/>
                </a:lnTo>
                <a:lnTo>
                  <a:pt x="394" y="25"/>
                </a:lnTo>
                <a:lnTo>
                  <a:pt x="387" y="22"/>
                </a:lnTo>
                <a:lnTo>
                  <a:pt x="379" y="19"/>
                </a:lnTo>
                <a:lnTo>
                  <a:pt x="370" y="17"/>
                </a:lnTo>
                <a:lnTo>
                  <a:pt x="360" y="14"/>
                </a:lnTo>
                <a:lnTo>
                  <a:pt x="350" y="12"/>
                </a:lnTo>
                <a:lnTo>
                  <a:pt x="339" y="10"/>
                </a:lnTo>
                <a:lnTo>
                  <a:pt x="328" y="8"/>
                </a:lnTo>
                <a:lnTo>
                  <a:pt x="317" y="6"/>
                </a:lnTo>
                <a:lnTo>
                  <a:pt x="304" y="5"/>
                </a:lnTo>
                <a:lnTo>
                  <a:pt x="292" y="4"/>
                </a:lnTo>
                <a:lnTo>
                  <a:pt x="279" y="2"/>
                </a:lnTo>
                <a:lnTo>
                  <a:pt x="266" y="1"/>
                </a:lnTo>
                <a:lnTo>
                  <a:pt x="252" y="1"/>
                </a:lnTo>
                <a:lnTo>
                  <a:pt x="239" y="0"/>
                </a:lnTo>
                <a:lnTo>
                  <a:pt x="225" y="0"/>
                </a:lnTo>
                <a:lnTo>
                  <a:pt x="211" y="0"/>
                </a:lnTo>
                <a:lnTo>
                  <a:pt x="197" y="0"/>
                </a:lnTo>
                <a:lnTo>
                  <a:pt x="183" y="0"/>
                </a:lnTo>
                <a:lnTo>
                  <a:pt x="170" y="1"/>
                </a:lnTo>
                <a:lnTo>
                  <a:pt x="156" y="1"/>
                </a:lnTo>
                <a:lnTo>
                  <a:pt x="143" y="2"/>
                </a:lnTo>
                <a:lnTo>
                  <a:pt x="130" y="4"/>
                </a:lnTo>
                <a:lnTo>
                  <a:pt x="118" y="5"/>
                </a:lnTo>
                <a:lnTo>
                  <a:pt x="106" y="6"/>
                </a:lnTo>
                <a:lnTo>
                  <a:pt x="94" y="8"/>
                </a:lnTo>
                <a:lnTo>
                  <a:pt x="83" y="10"/>
                </a:lnTo>
                <a:lnTo>
                  <a:pt x="72" y="12"/>
                </a:lnTo>
                <a:lnTo>
                  <a:pt x="62" y="14"/>
                </a:lnTo>
                <a:lnTo>
                  <a:pt x="52" y="17"/>
                </a:lnTo>
                <a:lnTo>
                  <a:pt x="43" y="19"/>
                </a:lnTo>
                <a:lnTo>
                  <a:pt x="35" y="22"/>
                </a:lnTo>
                <a:lnTo>
                  <a:pt x="28" y="25"/>
                </a:lnTo>
                <a:lnTo>
                  <a:pt x="22" y="27"/>
                </a:lnTo>
                <a:lnTo>
                  <a:pt x="16" y="31"/>
                </a:lnTo>
                <a:lnTo>
                  <a:pt x="11" y="34"/>
                </a:lnTo>
                <a:lnTo>
                  <a:pt x="7" y="37"/>
                </a:lnTo>
                <a:lnTo>
                  <a:pt x="4" y="40"/>
                </a:lnTo>
                <a:lnTo>
                  <a:pt x="2" y="43"/>
                </a:lnTo>
                <a:lnTo>
                  <a:pt x="0" y="46"/>
                </a:lnTo>
                <a:lnTo>
                  <a:pt x="0" y="50"/>
                </a:lnTo>
              </a:path>
            </a:pathLst>
          </a:custGeom>
          <a:gradFill rotWithShape="0">
            <a:gsLst>
              <a:gs pos="0">
                <a:srgbClr val="353700"/>
              </a:gs>
              <a:gs pos="50000">
                <a:srgbClr val="B3B900"/>
              </a:gs>
              <a:gs pos="100000">
                <a:srgbClr val="353700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15" name="Freeform 7"/>
          <p:cNvSpPr>
            <a:spLocks/>
          </p:cNvSpPr>
          <p:nvPr/>
        </p:nvSpPr>
        <p:spPr bwMode="auto">
          <a:xfrm>
            <a:off x="1295400" y="1755775"/>
            <a:ext cx="639763" cy="1085850"/>
          </a:xfrm>
          <a:custGeom>
            <a:avLst/>
            <a:gdLst>
              <a:gd name="T0" fmla="*/ 0 w 423"/>
              <a:gd name="T1" fmla="*/ 2147483647 h 720"/>
              <a:gd name="T2" fmla="*/ 2147483647 w 423"/>
              <a:gd name="T3" fmla="*/ 2147483647 h 720"/>
              <a:gd name="T4" fmla="*/ 2147483647 w 423"/>
              <a:gd name="T5" fmla="*/ 2147483647 h 720"/>
              <a:gd name="T6" fmla="*/ 2147483647 w 423"/>
              <a:gd name="T7" fmla="*/ 2147483647 h 720"/>
              <a:gd name="T8" fmla="*/ 2147483647 w 423"/>
              <a:gd name="T9" fmla="*/ 2147483647 h 720"/>
              <a:gd name="T10" fmla="*/ 2147483647 w 423"/>
              <a:gd name="T11" fmla="*/ 2147483647 h 720"/>
              <a:gd name="T12" fmla="*/ 2147483647 w 423"/>
              <a:gd name="T13" fmla="*/ 2147483647 h 720"/>
              <a:gd name="T14" fmla="*/ 2147483647 w 423"/>
              <a:gd name="T15" fmla="*/ 2147483647 h 720"/>
              <a:gd name="T16" fmla="*/ 2147483647 w 423"/>
              <a:gd name="T17" fmla="*/ 2147483647 h 720"/>
              <a:gd name="T18" fmla="*/ 2147483647 w 423"/>
              <a:gd name="T19" fmla="*/ 2147483647 h 720"/>
              <a:gd name="T20" fmla="*/ 2147483647 w 423"/>
              <a:gd name="T21" fmla="*/ 2147483647 h 720"/>
              <a:gd name="T22" fmla="*/ 2147483647 w 423"/>
              <a:gd name="T23" fmla="*/ 2147483647 h 720"/>
              <a:gd name="T24" fmla="*/ 2147483647 w 423"/>
              <a:gd name="T25" fmla="*/ 2147483647 h 720"/>
              <a:gd name="T26" fmla="*/ 2147483647 w 423"/>
              <a:gd name="T27" fmla="*/ 2147483647 h 720"/>
              <a:gd name="T28" fmla="*/ 2147483647 w 423"/>
              <a:gd name="T29" fmla="*/ 2147483647 h 720"/>
              <a:gd name="T30" fmla="*/ 2147483647 w 423"/>
              <a:gd name="T31" fmla="*/ 2147483647 h 720"/>
              <a:gd name="T32" fmla="*/ 2147483647 w 423"/>
              <a:gd name="T33" fmla="*/ 2147483647 h 720"/>
              <a:gd name="T34" fmla="*/ 2147483647 w 423"/>
              <a:gd name="T35" fmla="*/ 2147483647 h 720"/>
              <a:gd name="T36" fmla="*/ 2147483647 w 423"/>
              <a:gd name="T37" fmla="*/ 2147483647 h 720"/>
              <a:gd name="T38" fmla="*/ 2147483647 w 423"/>
              <a:gd name="T39" fmla="*/ 2147483647 h 720"/>
              <a:gd name="T40" fmla="*/ 2147483647 w 423"/>
              <a:gd name="T41" fmla="*/ 2147483647 h 720"/>
              <a:gd name="T42" fmla="*/ 2147483647 w 423"/>
              <a:gd name="T43" fmla="*/ 2147483647 h 720"/>
              <a:gd name="T44" fmla="*/ 2147483647 w 423"/>
              <a:gd name="T45" fmla="*/ 2147483647 h 720"/>
              <a:gd name="T46" fmla="*/ 2147483647 w 423"/>
              <a:gd name="T47" fmla="*/ 2147483647 h 720"/>
              <a:gd name="T48" fmla="*/ 2147483647 w 423"/>
              <a:gd name="T49" fmla="*/ 2147483647 h 720"/>
              <a:gd name="T50" fmla="*/ 2147483647 w 423"/>
              <a:gd name="T51" fmla="*/ 2147483647 h 720"/>
              <a:gd name="T52" fmla="*/ 2147483647 w 423"/>
              <a:gd name="T53" fmla="*/ 2147483647 h 720"/>
              <a:gd name="T54" fmla="*/ 2147483647 w 423"/>
              <a:gd name="T55" fmla="*/ 2147483647 h 720"/>
              <a:gd name="T56" fmla="*/ 2147483647 w 423"/>
              <a:gd name="T57" fmla="*/ 2147483647 h 720"/>
              <a:gd name="T58" fmla="*/ 2147483647 w 423"/>
              <a:gd name="T59" fmla="*/ 2147483647 h 720"/>
              <a:gd name="T60" fmla="*/ 2147483647 w 423"/>
              <a:gd name="T61" fmla="*/ 2147483647 h 720"/>
              <a:gd name="T62" fmla="*/ 2147483647 w 423"/>
              <a:gd name="T63" fmla="*/ 2147483647 h 720"/>
              <a:gd name="T64" fmla="*/ 2147483647 w 423"/>
              <a:gd name="T65" fmla="*/ 2147483647 h 720"/>
              <a:gd name="T66" fmla="*/ 2147483647 w 423"/>
              <a:gd name="T67" fmla="*/ 2147483647 h 720"/>
              <a:gd name="T68" fmla="*/ 2147483647 w 423"/>
              <a:gd name="T69" fmla="*/ 2147483647 h 720"/>
              <a:gd name="T70" fmla="*/ 2147483647 w 423"/>
              <a:gd name="T71" fmla="*/ 2147483647 h 720"/>
              <a:gd name="T72" fmla="*/ 2147483647 w 423"/>
              <a:gd name="T73" fmla="*/ 0 h 720"/>
              <a:gd name="T74" fmla="*/ 2147483647 w 423"/>
              <a:gd name="T75" fmla="*/ 0 h 720"/>
              <a:gd name="T76" fmla="*/ 2147483647 w 423"/>
              <a:gd name="T77" fmla="*/ 2147483647 h 720"/>
              <a:gd name="T78" fmla="*/ 2147483647 w 423"/>
              <a:gd name="T79" fmla="*/ 2147483647 h 720"/>
              <a:gd name="T80" fmla="*/ 2147483647 w 423"/>
              <a:gd name="T81" fmla="*/ 2147483647 h 720"/>
              <a:gd name="T82" fmla="*/ 2147483647 w 423"/>
              <a:gd name="T83" fmla="*/ 2147483647 h 720"/>
              <a:gd name="T84" fmla="*/ 2147483647 w 423"/>
              <a:gd name="T85" fmla="*/ 2147483647 h 720"/>
              <a:gd name="T86" fmla="*/ 2147483647 w 423"/>
              <a:gd name="T87" fmla="*/ 2147483647 h 720"/>
              <a:gd name="T88" fmla="*/ 2147483647 w 423"/>
              <a:gd name="T89" fmla="*/ 2147483647 h 720"/>
              <a:gd name="T90" fmla="*/ 2147483647 w 423"/>
              <a:gd name="T91" fmla="*/ 2147483647 h 720"/>
              <a:gd name="T92" fmla="*/ 2147483647 w 423"/>
              <a:gd name="T93" fmla="*/ 2147483647 h 720"/>
              <a:gd name="T94" fmla="*/ 2147483647 w 423"/>
              <a:gd name="T95" fmla="*/ 2147483647 h 720"/>
              <a:gd name="T96" fmla="*/ 0 w 423"/>
              <a:gd name="T97" fmla="*/ 2147483647 h 72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23"/>
              <a:gd name="T148" fmla="*/ 0 h 720"/>
              <a:gd name="T149" fmla="*/ 423 w 423"/>
              <a:gd name="T150" fmla="*/ 720 h 720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23" h="720">
                <a:moveTo>
                  <a:pt x="0" y="50"/>
                </a:moveTo>
                <a:lnTo>
                  <a:pt x="0" y="669"/>
                </a:lnTo>
                <a:lnTo>
                  <a:pt x="0" y="673"/>
                </a:lnTo>
                <a:lnTo>
                  <a:pt x="2" y="676"/>
                </a:lnTo>
                <a:lnTo>
                  <a:pt x="4" y="679"/>
                </a:lnTo>
                <a:lnTo>
                  <a:pt x="7" y="682"/>
                </a:lnTo>
                <a:lnTo>
                  <a:pt x="11" y="685"/>
                </a:lnTo>
                <a:lnTo>
                  <a:pt x="16" y="688"/>
                </a:lnTo>
                <a:lnTo>
                  <a:pt x="22" y="691"/>
                </a:lnTo>
                <a:lnTo>
                  <a:pt x="28" y="694"/>
                </a:lnTo>
                <a:lnTo>
                  <a:pt x="35" y="697"/>
                </a:lnTo>
                <a:lnTo>
                  <a:pt x="43" y="700"/>
                </a:lnTo>
                <a:lnTo>
                  <a:pt x="52" y="702"/>
                </a:lnTo>
                <a:lnTo>
                  <a:pt x="62" y="705"/>
                </a:lnTo>
                <a:lnTo>
                  <a:pt x="72" y="707"/>
                </a:lnTo>
                <a:lnTo>
                  <a:pt x="83" y="709"/>
                </a:lnTo>
                <a:lnTo>
                  <a:pt x="94" y="711"/>
                </a:lnTo>
                <a:lnTo>
                  <a:pt x="106" y="713"/>
                </a:lnTo>
                <a:lnTo>
                  <a:pt x="118" y="714"/>
                </a:lnTo>
                <a:lnTo>
                  <a:pt x="130" y="715"/>
                </a:lnTo>
                <a:lnTo>
                  <a:pt x="143" y="717"/>
                </a:lnTo>
                <a:lnTo>
                  <a:pt x="156" y="718"/>
                </a:lnTo>
                <a:lnTo>
                  <a:pt x="170" y="718"/>
                </a:lnTo>
                <a:lnTo>
                  <a:pt x="183" y="719"/>
                </a:lnTo>
                <a:lnTo>
                  <a:pt x="197" y="719"/>
                </a:lnTo>
                <a:lnTo>
                  <a:pt x="211" y="719"/>
                </a:lnTo>
                <a:lnTo>
                  <a:pt x="225" y="719"/>
                </a:lnTo>
                <a:lnTo>
                  <a:pt x="239" y="719"/>
                </a:lnTo>
                <a:lnTo>
                  <a:pt x="252" y="718"/>
                </a:lnTo>
                <a:lnTo>
                  <a:pt x="266" y="718"/>
                </a:lnTo>
                <a:lnTo>
                  <a:pt x="279" y="717"/>
                </a:lnTo>
                <a:lnTo>
                  <a:pt x="292" y="715"/>
                </a:lnTo>
                <a:lnTo>
                  <a:pt x="304" y="714"/>
                </a:lnTo>
                <a:lnTo>
                  <a:pt x="317" y="713"/>
                </a:lnTo>
                <a:lnTo>
                  <a:pt x="328" y="711"/>
                </a:lnTo>
                <a:lnTo>
                  <a:pt x="339" y="709"/>
                </a:lnTo>
                <a:lnTo>
                  <a:pt x="350" y="707"/>
                </a:lnTo>
                <a:lnTo>
                  <a:pt x="360" y="705"/>
                </a:lnTo>
                <a:lnTo>
                  <a:pt x="370" y="702"/>
                </a:lnTo>
                <a:lnTo>
                  <a:pt x="379" y="700"/>
                </a:lnTo>
                <a:lnTo>
                  <a:pt x="387" y="697"/>
                </a:lnTo>
                <a:lnTo>
                  <a:pt x="394" y="694"/>
                </a:lnTo>
                <a:lnTo>
                  <a:pt x="400" y="691"/>
                </a:lnTo>
                <a:lnTo>
                  <a:pt x="406" y="688"/>
                </a:lnTo>
                <a:lnTo>
                  <a:pt x="411" y="685"/>
                </a:lnTo>
                <a:lnTo>
                  <a:pt x="415" y="682"/>
                </a:lnTo>
                <a:lnTo>
                  <a:pt x="418" y="679"/>
                </a:lnTo>
                <a:lnTo>
                  <a:pt x="420" y="676"/>
                </a:lnTo>
                <a:lnTo>
                  <a:pt x="422" y="673"/>
                </a:lnTo>
                <a:lnTo>
                  <a:pt x="422" y="669"/>
                </a:lnTo>
                <a:lnTo>
                  <a:pt x="422" y="50"/>
                </a:lnTo>
                <a:lnTo>
                  <a:pt x="422" y="46"/>
                </a:lnTo>
                <a:lnTo>
                  <a:pt x="420" y="43"/>
                </a:lnTo>
                <a:lnTo>
                  <a:pt x="418" y="40"/>
                </a:lnTo>
                <a:lnTo>
                  <a:pt x="415" y="37"/>
                </a:lnTo>
                <a:lnTo>
                  <a:pt x="411" y="34"/>
                </a:lnTo>
                <a:lnTo>
                  <a:pt x="406" y="31"/>
                </a:lnTo>
                <a:lnTo>
                  <a:pt x="400" y="27"/>
                </a:lnTo>
                <a:lnTo>
                  <a:pt x="394" y="25"/>
                </a:lnTo>
                <a:lnTo>
                  <a:pt x="387" y="22"/>
                </a:lnTo>
                <a:lnTo>
                  <a:pt x="379" y="19"/>
                </a:lnTo>
                <a:lnTo>
                  <a:pt x="370" y="17"/>
                </a:lnTo>
                <a:lnTo>
                  <a:pt x="360" y="14"/>
                </a:lnTo>
                <a:lnTo>
                  <a:pt x="350" y="12"/>
                </a:lnTo>
                <a:lnTo>
                  <a:pt x="339" y="10"/>
                </a:lnTo>
                <a:lnTo>
                  <a:pt x="328" y="8"/>
                </a:lnTo>
                <a:lnTo>
                  <a:pt x="317" y="6"/>
                </a:lnTo>
                <a:lnTo>
                  <a:pt x="304" y="5"/>
                </a:lnTo>
                <a:lnTo>
                  <a:pt x="292" y="4"/>
                </a:lnTo>
                <a:lnTo>
                  <a:pt x="279" y="2"/>
                </a:lnTo>
                <a:lnTo>
                  <a:pt x="266" y="1"/>
                </a:lnTo>
                <a:lnTo>
                  <a:pt x="252" y="1"/>
                </a:lnTo>
                <a:lnTo>
                  <a:pt x="239" y="0"/>
                </a:lnTo>
                <a:lnTo>
                  <a:pt x="225" y="0"/>
                </a:lnTo>
                <a:lnTo>
                  <a:pt x="211" y="0"/>
                </a:lnTo>
                <a:lnTo>
                  <a:pt x="197" y="0"/>
                </a:lnTo>
                <a:lnTo>
                  <a:pt x="183" y="0"/>
                </a:lnTo>
                <a:lnTo>
                  <a:pt x="170" y="1"/>
                </a:lnTo>
                <a:lnTo>
                  <a:pt x="156" y="1"/>
                </a:lnTo>
                <a:lnTo>
                  <a:pt x="143" y="2"/>
                </a:lnTo>
                <a:lnTo>
                  <a:pt x="130" y="4"/>
                </a:lnTo>
                <a:lnTo>
                  <a:pt x="118" y="5"/>
                </a:lnTo>
                <a:lnTo>
                  <a:pt x="106" y="6"/>
                </a:lnTo>
                <a:lnTo>
                  <a:pt x="94" y="8"/>
                </a:lnTo>
                <a:lnTo>
                  <a:pt x="83" y="10"/>
                </a:lnTo>
                <a:lnTo>
                  <a:pt x="72" y="12"/>
                </a:lnTo>
                <a:lnTo>
                  <a:pt x="62" y="14"/>
                </a:lnTo>
                <a:lnTo>
                  <a:pt x="52" y="17"/>
                </a:lnTo>
                <a:lnTo>
                  <a:pt x="43" y="19"/>
                </a:lnTo>
                <a:lnTo>
                  <a:pt x="35" y="22"/>
                </a:lnTo>
                <a:lnTo>
                  <a:pt x="28" y="25"/>
                </a:lnTo>
                <a:lnTo>
                  <a:pt x="22" y="27"/>
                </a:lnTo>
                <a:lnTo>
                  <a:pt x="16" y="31"/>
                </a:lnTo>
                <a:lnTo>
                  <a:pt x="11" y="34"/>
                </a:lnTo>
                <a:lnTo>
                  <a:pt x="7" y="37"/>
                </a:lnTo>
                <a:lnTo>
                  <a:pt x="4" y="40"/>
                </a:lnTo>
                <a:lnTo>
                  <a:pt x="2" y="43"/>
                </a:lnTo>
                <a:lnTo>
                  <a:pt x="0" y="46"/>
                </a:lnTo>
                <a:lnTo>
                  <a:pt x="0" y="50"/>
                </a:lnTo>
              </a:path>
            </a:pathLst>
          </a:custGeom>
          <a:gradFill rotWithShape="0">
            <a:gsLst>
              <a:gs pos="0">
                <a:srgbClr val="353700"/>
              </a:gs>
              <a:gs pos="50000">
                <a:srgbClr val="B3B900"/>
              </a:gs>
              <a:gs pos="100000">
                <a:srgbClr val="353700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16" name="Freeform 8"/>
          <p:cNvSpPr>
            <a:spLocks/>
          </p:cNvSpPr>
          <p:nvPr/>
        </p:nvSpPr>
        <p:spPr bwMode="auto">
          <a:xfrm>
            <a:off x="2384425" y="1755775"/>
            <a:ext cx="639763" cy="1085850"/>
          </a:xfrm>
          <a:custGeom>
            <a:avLst/>
            <a:gdLst>
              <a:gd name="T0" fmla="*/ 0 w 423"/>
              <a:gd name="T1" fmla="*/ 2147483647 h 720"/>
              <a:gd name="T2" fmla="*/ 2147483647 w 423"/>
              <a:gd name="T3" fmla="*/ 2147483647 h 720"/>
              <a:gd name="T4" fmla="*/ 2147483647 w 423"/>
              <a:gd name="T5" fmla="*/ 2147483647 h 720"/>
              <a:gd name="T6" fmla="*/ 2147483647 w 423"/>
              <a:gd name="T7" fmla="*/ 2147483647 h 720"/>
              <a:gd name="T8" fmla="*/ 2147483647 w 423"/>
              <a:gd name="T9" fmla="*/ 2147483647 h 720"/>
              <a:gd name="T10" fmla="*/ 2147483647 w 423"/>
              <a:gd name="T11" fmla="*/ 2147483647 h 720"/>
              <a:gd name="T12" fmla="*/ 2147483647 w 423"/>
              <a:gd name="T13" fmla="*/ 2147483647 h 720"/>
              <a:gd name="T14" fmla="*/ 2147483647 w 423"/>
              <a:gd name="T15" fmla="*/ 2147483647 h 720"/>
              <a:gd name="T16" fmla="*/ 2147483647 w 423"/>
              <a:gd name="T17" fmla="*/ 2147483647 h 720"/>
              <a:gd name="T18" fmla="*/ 2147483647 w 423"/>
              <a:gd name="T19" fmla="*/ 2147483647 h 720"/>
              <a:gd name="T20" fmla="*/ 2147483647 w 423"/>
              <a:gd name="T21" fmla="*/ 2147483647 h 720"/>
              <a:gd name="T22" fmla="*/ 2147483647 w 423"/>
              <a:gd name="T23" fmla="*/ 2147483647 h 720"/>
              <a:gd name="T24" fmla="*/ 2147483647 w 423"/>
              <a:gd name="T25" fmla="*/ 2147483647 h 720"/>
              <a:gd name="T26" fmla="*/ 2147483647 w 423"/>
              <a:gd name="T27" fmla="*/ 2147483647 h 720"/>
              <a:gd name="T28" fmla="*/ 2147483647 w 423"/>
              <a:gd name="T29" fmla="*/ 2147483647 h 720"/>
              <a:gd name="T30" fmla="*/ 2147483647 w 423"/>
              <a:gd name="T31" fmla="*/ 2147483647 h 720"/>
              <a:gd name="T32" fmla="*/ 2147483647 w 423"/>
              <a:gd name="T33" fmla="*/ 2147483647 h 720"/>
              <a:gd name="T34" fmla="*/ 2147483647 w 423"/>
              <a:gd name="T35" fmla="*/ 2147483647 h 720"/>
              <a:gd name="T36" fmla="*/ 2147483647 w 423"/>
              <a:gd name="T37" fmla="*/ 2147483647 h 720"/>
              <a:gd name="T38" fmla="*/ 2147483647 w 423"/>
              <a:gd name="T39" fmla="*/ 2147483647 h 720"/>
              <a:gd name="T40" fmla="*/ 2147483647 w 423"/>
              <a:gd name="T41" fmla="*/ 2147483647 h 720"/>
              <a:gd name="T42" fmla="*/ 2147483647 w 423"/>
              <a:gd name="T43" fmla="*/ 2147483647 h 720"/>
              <a:gd name="T44" fmla="*/ 2147483647 w 423"/>
              <a:gd name="T45" fmla="*/ 2147483647 h 720"/>
              <a:gd name="T46" fmla="*/ 2147483647 w 423"/>
              <a:gd name="T47" fmla="*/ 2147483647 h 720"/>
              <a:gd name="T48" fmla="*/ 2147483647 w 423"/>
              <a:gd name="T49" fmla="*/ 2147483647 h 720"/>
              <a:gd name="T50" fmla="*/ 2147483647 w 423"/>
              <a:gd name="T51" fmla="*/ 2147483647 h 720"/>
              <a:gd name="T52" fmla="*/ 2147483647 w 423"/>
              <a:gd name="T53" fmla="*/ 2147483647 h 720"/>
              <a:gd name="T54" fmla="*/ 2147483647 w 423"/>
              <a:gd name="T55" fmla="*/ 2147483647 h 720"/>
              <a:gd name="T56" fmla="*/ 2147483647 w 423"/>
              <a:gd name="T57" fmla="*/ 2147483647 h 720"/>
              <a:gd name="T58" fmla="*/ 2147483647 w 423"/>
              <a:gd name="T59" fmla="*/ 2147483647 h 720"/>
              <a:gd name="T60" fmla="*/ 2147483647 w 423"/>
              <a:gd name="T61" fmla="*/ 2147483647 h 720"/>
              <a:gd name="T62" fmla="*/ 2147483647 w 423"/>
              <a:gd name="T63" fmla="*/ 2147483647 h 720"/>
              <a:gd name="T64" fmla="*/ 2147483647 w 423"/>
              <a:gd name="T65" fmla="*/ 2147483647 h 720"/>
              <a:gd name="T66" fmla="*/ 2147483647 w 423"/>
              <a:gd name="T67" fmla="*/ 2147483647 h 720"/>
              <a:gd name="T68" fmla="*/ 2147483647 w 423"/>
              <a:gd name="T69" fmla="*/ 2147483647 h 720"/>
              <a:gd name="T70" fmla="*/ 2147483647 w 423"/>
              <a:gd name="T71" fmla="*/ 2147483647 h 720"/>
              <a:gd name="T72" fmla="*/ 2147483647 w 423"/>
              <a:gd name="T73" fmla="*/ 0 h 720"/>
              <a:gd name="T74" fmla="*/ 2147483647 w 423"/>
              <a:gd name="T75" fmla="*/ 0 h 720"/>
              <a:gd name="T76" fmla="*/ 2147483647 w 423"/>
              <a:gd name="T77" fmla="*/ 2147483647 h 720"/>
              <a:gd name="T78" fmla="*/ 2147483647 w 423"/>
              <a:gd name="T79" fmla="*/ 2147483647 h 720"/>
              <a:gd name="T80" fmla="*/ 2147483647 w 423"/>
              <a:gd name="T81" fmla="*/ 2147483647 h 720"/>
              <a:gd name="T82" fmla="*/ 2147483647 w 423"/>
              <a:gd name="T83" fmla="*/ 2147483647 h 720"/>
              <a:gd name="T84" fmla="*/ 2147483647 w 423"/>
              <a:gd name="T85" fmla="*/ 2147483647 h 720"/>
              <a:gd name="T86" fmla="*/ 2147483647 w 423"/>
              <a:gd name="T87" fmla="*/ 2147483647 h 720"/>
              <a:gd name="T88" fmla="*/ 2147483647 w 423"/>
              <a:gd name="T89" fmla="*/ 2147483647 h 720"/>
              <a:gd name="T90" fmla="*/ 2147483647 w 423"/>
              <a:gd name="T91" fmla="*/ 2147483647 h 720"/>
              <a:gd name="T92" fmla="*/ 2147483647 w 423"/>
              <a:gd name="T93" fmla="*/ 2147483647 h 720"/>
              <a:gd name="T94" fmla="*/ 2147483647 w 423"/>
              <a:gd name="T95" fmla="*/ 2147483647 h 720"/>
              <a:gd name="T96" fmla="*/ 0 w 423"/>
              <a:gd name="T97" fmla="*/ 2147483647 h 72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23"/>
              <a:gd name="T148" fmla="*/ 0 h 720"/>
              <a:gd name="T149" fmla="*/ 423 w 423"/>
              <a:gd name="T150" fmla="*/ 720 h 720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23" h="720">
                <a:moveTo>
                  <a:pt x="0" y="50"/>
                </a:moveTo>
                <a:lnTo>
                  <a:pt x="0" y="669"/>
                </a:lnTo>
                <a:lnTo>
                  <a:pt x="0" y="673"/>
                </a:lnTo>
                <a:lnTo>
                  <a:pt x="2" y="676"/>
                </a:lnTo>
                <a:lnTo>
                  <a:pt x="4" y="679"/>
                </a:lnTo>
                <a:lnTo>
                  <a:pt x="7" y="682"/>
                </a:lnTo>
                <a:lnTo>
                  <a:pt x="11" y="685"/>
                </a:lnTo>
                <a:lnTo>
                  <a:pt x="16" y="688"/>
                </a:lnTo>
                <a:lnTo>
                  <a:pt x="22" y="691"/>
                </a:lnTo>
                <a:lnTo>
                  <a:pt x="28" y="694"/>
                </a:lnTo>
                <a:lnTo>
                  <a:pt x="35" y="697"/>
                </a:lnTo>
                <a:lnTo>
                  <a:pt x="43" y="700"/>
                </a:lnTo>
                <a:lnTo>
                  <a:pt x="52" y="702"/>
                </a:lnTo>
                <a:lnTo>
                  <a:pt x="62" y="705"/>
                </a:lnTo>
                <a:lnTo>
                  <a:pt x="72" y="707"/>
                </a:lnTo>
                <a:lnTo>
                  <a:pt x="83" y="709"/>
                </a:lnTo>
                <a:lnTo>
                  <a:pt x="94" y="711"/>
                </a:lnTo>
                <a:lnTo>
                  <a:pt x="106" y="713"/>
                </a:lnTo>
                <a:lnTo>
                  <a:pt x="118" y="714"/>
                </a:lnTo>
                <a:lnTo>
                  <a:pt x="130" y="715"/>
                </a:lnTo>
                <a:lnTo>
                  <a:pt x="143" y="717"/>
                </a:lnTo>
                <a:lnTo>
                  <a:pt x="156" y="718"/>
                </a:lnTo>
                <a:lnTo>
                  <a:pt x="170" y="718"/>
                </a:lnTo>
                <a:lnTo>
                  <a:pt x="183" y="719"/>
                </a:lnTo>
                <a:lnTo>
                  <a:pt x="197" y="719"/>
                </a:lnTo>
                <a:lnTo>
                  <a:pt x="211" y="719"/>
                </a:lnTo>
                <a:lnTo>
                  <a:pt x="225" y="719"/>
                </a:lnTo>
                <a:lnTo>
                  <a:pt x="239" y="719"/>
                </a:lnTo>
                <a:lnTo>
                  <a:pt x="252" y="718"/>
                </a:lnTo>
                <a:lnTo>
                  <a:pt x="266" y="718"/>
                </a:lnTo>
                <a:lnTo>
                  <a:pt x="279" y="717"/>
                </a:lnTo>
                <a:lnTo>
                  <a:pt x="292" y="715"/>
                </a:lnTo>
                <a:lnTo>
                  <a:pt x="304" y="714"/>
                </a:lnTo>
                <a:lnTo>
                  <a:pt x="317" y="713"/>
                </a:lnTo>
                <a:lnTo>
                  <a:pt x="328" y="711"/>
                </a:lnTo>
                <a:lnTo>
                  <a:pt x="339" y="709"/>
                </a:lnTo>
                <a:lnTo>
                  <a:pt x="350" y="707"/>
                </a:lnTo>
                <a:lnTo>
                  <a:pt x="360" y="705"/>
                </a:lnTo>
                <a:lnTo>
                  <a:pt x="370" y="702"/>
                </a:lnTo>
                <a:lnTo>
                  <a:pt x="379" y="700"/>
                </a:lnTo>
                <a:lnTo>
                  <a:pt x="387" y="697"/>
                </a:lnTo>
                <a:lnTo>
                  <a:pt x="394" y="694"/>
                </a:lnTo>
                <a:lnTo>
                  <a:pt x="400" y="691"/>
                </a:lnTo>
                <a:lnTo>
                  <a:pt x="406" y="688"/>
                </a:lnTo>
                <a:lnTo>
                  <a:pt x="411" y="685"/>
                </a:lnTo>
                <a:lnTo>
                  <a:pt x="415" y="682"/>
                </a:lnTo>
                <a:lnTo>
                  <a:pt x="418" y="679"/>
                </a:lnTo>
                <a:lnTo>
                  <a:pt x="420" y="676"/>
                </a:lnTo>
                <a:lnTo>
                  <a:pt x="422" y="673"/>
                </a:lnTo>
                <a:lnTo>
                  <a:pt x="422" y="669"/>
                </a:lnTo>
                <a:lnTo>
                  <a:pt x="422" y="50"/>
                </a:lnTo>
                <a:lnTo>
                  <a:pt x="422" y="46"/>
                </a:lnTo>
                <a:lnTo>
                  <a:pt x="420" y="43"/>
                </a:lnTo>
                <a:lnTo>
                  <a:pt x="418" y="40"/>
                </a:lnTo>
                <a:lnTo>
                  <a:pt x="415" y="37"/>
                </a:lnTo>
                <a:lnTo>
                  <a:pt x="411" y="34"/>
                </a:lnTo>
                <a:lnTo>
                  <a:pt x="406" y="31"/>
                </a:lnTo>
                <a:lnTo>
                  <a:pt x="400" y="27"/>
                </a:lnTo>
                <a:lnTo>
                  <a:pt x="394" y="25"/>
                </a:lnTo>
                <a:lnTo>
                  <a:pt x="387" y="22"/>
                </a:lnTo>
                <a:lnTo>
                  <a:pt x="379" y="19"/>
                </a:lnTo>
                <a:lnTo>
                  <a:pt x="370" y="17"/>
                </a:lnTo>
                <a:lnTo>
                  <a:pt x="360" y="14"/>
                </a:lnTo>
                <a:lnTo>
                  <a:pt x="350" y="12"/>
                </a:lnTo>
                <a:lnTo>
                  <a:pt x="339" y="10"/>
                </a:lnTo>
                <a:lnTo>
                  <a:pt x="328" y="8"/>
                </a:lnTo>
                <a:lnTo>
                  <a:pt x="317" y="6"/>
                </a:lnTo>
                <a:lnTo>
                  <a:pt x="304" y="5"/>
                </a:lnTo>
                <a:lnTo>
                  <a:pt x="292" y="4"/>
                </a:lnTo>
                <a:lnTo>
                  <a:pt x="279" y="2"/>
                </a:lnTo>
                <a:lnTo>
                  <a:pt x="266" y="1"/>
                </a:lnTo>
                <a:lnTo>
                  <a:pt x="252" y="1"/>
                </a:lnTo>
                <a:lnTo>
                  <a:pt x="239" y="0"/>
                </a:lnTo>
                <a:lnTo>
                  <a:pt x="225" y="0"/>
                </a:lnTo>
                <a:lnTo>
                  <a:pt x="211" y="0"/>
                </a:lnTo>
                <a:lnTo>
                  <a:pt x="197" y="0"/>
                </a:lnTo>
                <a:lnTo>
                  <a:pt x="183" y="0"/>
                </a:lnTo>
                <a:lnTo>
                  <a:pt x="170" y="1"/>
                </a:lnTo>
                <a:lnTo>
                  <a:pt x="156" y="1"/>
                </a:lnTo>
                <a:lnTo>
                  <a:pt x="143" y="2"/>
                </a:lnTo>
                <a:lnTo>
                  <a:pt x="130" y="4"/>
                </a:lnTo>
                <a:lnTo>
                  <a:pt x="118" y="5"/>
                </a:lnTo>
                <a:lnTo>
                  <a:pt x="106" y="6"/>
                </a:lnTo>
                <a:lnTo>
                  <a:pt x="94" y="8"/>
                </a:lnTo>
                <a:lnTo>
                  <a:pt x="83" y="10"/>
                </a:lnTo>
                <a:lnTo>
                  <a:pt x="72" y="12"/>
                </a:lnTo>
                <a:lnTo>
                  <a:pt x="62" y="14"/>
                </a:lnTo>
                <a:lnTo>
                  <a:pt x="52" y="17"/>
                </a:lnTo>
                <a:lnTo>
                  <a:pt x="43" y="19"/>
                </a:lnTo>
                <a:lnTo>
                  <a:pt x="35" y="22"/>
                </a:lnTo>
                <a:lnTo>
                  <a:pt x="28" y="25"/>
                </a:lnTo>
                <a:lnTo>
                  <a:pt x="22" y="27"/>
                </a:lnTo>
                <a:lnTo>
                  <a:pt x="16" y="31"/>
                </a:lnTo>
                <a:lnTo>
                  <a:pt x="11" y="34"/>
                </a:lnTo>
                <a:lnTo>
                  <a:pt x="7" y="37"/>
                </a:lnTo>
                <a:lnTo>
                  <a:pt x="4" y="40"/>
                </a:lnTo>
                <a:lnTo>
                  <a:pt x="2" y="43"/>
                </a:lnTo>
                <a:lnTo>
                  <a:pt x="0" y="46"/>
                </a:lnTo>
                <a:lnTo>
                  <a:pt x="0" y="50"/>
                </a:lnTo>
              </a:path>
            </a:pathLst>
          </a:custGeom>
          <a:gradFill rotWithShape="0">
            <a:gsLst>
              <a:gs pos="0">
                <a:srgbClr val="353700"/>
              </a:gs>
              <a:gs pos="50000">
                <a:srgbClr val="B3B900"/>
              </a:gs>
              <a:gs pos="100000">
                <a:srgbClr val="353700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195263" y="1630363"/>
            <a:ext cx="581025" cy="1738312"/>
          </a:xfrm>
          <a:prstGeom prst="rect">
            <a:avLst/>
          </a:prstGeom>
          <a:gradFill rotWithShape="0">
            <a:gsLst>
              <a:gs pos="0">
                <a:srgbClr val="FAFD00"/>
              </a:gs>
              <a:gs pos="100000">
                <a:srgbClr val="FAFD00"/>
              </a:gs>
            </a:gsLst>
            <a:path path="rect">
              <a:fillToRect r="100000" b="100000"/>
            </a:path>
          </a:gra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8599488" y="1654175"/>
            <a:ext cx="363537" cy="1736725"/>
          </a:xfrm>
          <a:prstGeom prst="rect">
            <a:avLst/>
          </a:prstGeom>
          <a:gradFill rotWithShape="0">
            <a:gsLst>
              <a:gs pos="0">
                <a:srgbClr val="FAFD00"/>
              </a:gs>
              <a:gs pos="100000">
                <a:srgbClr val="FAFD00"/>
              </a:gs>
            </a:gsLst>
            <a:path path="rect">
              <a:fillToRect r="100000" b="100000"/>
            </a:path>
          </a:gra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 rot="-5400000">
            <a:off x="-144463" y="2174876"/>
            <a:ext cx="1292225" cy="704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>
                <a:cs typeface="Arial" charset="0"/>
              </a:rPr>
              <a:t>Domain</a:t>
            </a:r>
          </a:p>
          <a:p>
            <a:pPr eaLnBrk="0" hangingPunct="0"/>
            <a:r>
              <a:rPr lang="en-US" sz="2000" b="1">
                <a:cs typeface="Arial" charset="0"/>
              </a:rPr>
              <a:t>selection</a:t>
            </a: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 rot="-5400000">
            <a:off x="8133556" y="2151857"/>
            <a:ext cx="1322387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b="1">
                <a:cs typeface="Arial" charset="0"/>
              </a:rPr>
              <a:t>Ontology</a:t>
            </a:r>
          </a:p>
        </p:txBody>
      </p:sp>
      <p:sp>
        <p:nvSpPr>
          <p:cNvPr id="17421" name="Line 13"/>
          <p:cNvSpPr>
            <a:spLocks noChangeShapeType="1"/>
          </p:cNvSpPr>
          <p:nvPr/>
        </p:nvSpPr>
        <p:spPr bwMode="auto">
          <a:xfrm flipV="1">
            <a:off x="2516188" y="2147888"/>
            <a:ext cx="298450" cy="411162"/>
          </a:xfrm>
          <a:prstGeom prst="line">
            <a:avLst/>
          </a:prstGeom>
          <a:noFill/>
          <a:ln w="12700">
            <a:solidFill>
              <a:srgbClr val="00B7A5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22" name="Line 14"/>
          <p:cNvSpPr>
            <a:spLocks noChangeShapeType="1"/>
          </p:cNvSpPr>
          <p:nvPr/>
        </p:nvSpPr>
        <p:spPr bwMode="auto">
          <a:xfrm>
            <a:off x="2578100" y="2160588"/>
            <a:ext cx="236538" cy="385762"/>
          </a:xfrm>
          <a:prstGeom prst="line">
            <a:avLst/>
          </a:prstGeom>
          <a:noFill/>
          <a:ln w="12700">
            <a:solidFill>
              <a:srgbClr val="00B7A5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982663" y="876300"/>
            <a:ext cx="1106487" cy="514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entury Gothic" pitchFamily="34" charset="0"/>
              </a:rPr>
              <a:t>Data </a:t>
            </a:r>
          </a:p>
          <a:p>
            <a:pPr eaLnBrk="0" hangingPunct="0"/>
            <a:r>
              <a:rPr lang="en-US" sz="1400" b="1">
                <a:latin typeface="Century Gothic" pitchFamily="34" charset="0"/>
              </a:rPr>
              <a:t>Selection</a:t>
            </a:r>
          </a:p>
        </p:txBody>
      </p:sp>
      <p:sp>
        <p:nvSpPr>
          <p:cNvPr id="17424" name="Rectangle 16"/>
          <p:cNvSpPr>
            <a:spLocks noChangeArrowheads="1"/>
          </p:cNvSpPr>
          <p:nvPr/>
        </p:nvSpPr>
        <p:spPr bwMode="auto">
          <a:xfrm>
            <a:off x="1992313" y="876300"/>
            <a:ext cx="1912937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entury Gothic" pitchFamily="34" charset="0"/>
              </a:rPr>
              <a:t>Preprocessing</a:t>
            </a:r>
            <a:endParaRPr lang="en-US" sz="1200" i="1">
              <a:latin typeface="Century Gothic" pitchFamily="34" charset="0"/>
            </a:endParaRPr>
          </a:p>
        </p:txBody>
      </p:sp>
      <p:sp>
        <p:nvSpPr>
          <p:cNvPr id="17425" name="Rectangle 17"/>
          <p:cNvSpPr>
            <a:spLocks noChangeArrowheads="1"/>
          </p:cNvSpPr>
          <p:nvPr/>
        </p:nvSpPr>
        <p:spPr bwMode="auto">
          <a:xfrm>
            <a:off x="3322638" y="876300"/>
            <a:ext cx="1211262" cy="727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entury Gothic" pitchFamily="34" charset="0"/>
              </a:rPr>
              <a:t>Named </a:t>
            </a:r>
          </a:p>
          <a:p>
            <a:pPr eaLnBrk="0" hangingPunct="0"/>
            <a:r>
              <a:rPr lang="en-US" sz="1400" b="1">
                <a:latin typeface="Century Gothic" pitchFamily="34" charset="0"/>
              </a:rPr>
              <a:t>Entity </a:t>
            </a:r>
          </a:p>
          <a:p>
            <a:pPr eaLnBrk="0" hangingPunct="0"/>
            <a:r>
              <a:rPr lang="en-US" sz="1400" b="1">
                <a:latin typeface="Century Gothic" pitchFamily="34" charset="0"/>
              </a:rPr>
              <a:t>Recognition</a:t>
            </a:r>
          </a:p>
        </p:txBody>
      </p:sp>
      <p:sp>
        <p:nvSpPr>
          <p:cNvPr id="17426" name="Rectangle 18"/>
          <p:cNvSpPr>
            <a:spLocks noChangeArrowheads="1"/>
          </p:cNvSpPr>
          <p:nvPr/>
        </p:nvSpPr>
        <p:spPr bwMode="auto">
          <a:xfrm>
            <a:off x="4403725" y="876300"/>
            <a:ext cx="1211263" cy="6969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entury Gothic" pitchFamily="34" charset="0"/>
              </a:rPr>
              <a:t>Relation</a:t>
            </a:r>
          </a:p>
          <a:p>
            <a:pPr eaLnBrk="0" hangingPunct="0"/>
            <a:r>
              <a:rPr lang="en-US" sz="1400" b="1">
                <a:latin typeface="Century Gothic" pitchFamily="34" charset="0"/>
              </a:rPr>
              <a:t>Recognition</a:t>
            </a:r>
          </a:p>
          <a:p>
            <a:pPr eaLnBrk="0" hangingPunct="0"/>
            <a:endParaRPr lang="en-US" sz="1200" i="1">
              <a:latin typeface="Century Gothic" pitchFamily="34" charset="0"/>
            </a:endParaRPr>
          </a:p>
        </p:txBody>
      </p:sp>
      <p:sp>
        <p:nvSpPr>
          <p:cNvPr id="17427" name="Rectangle 19"/>
          <p:cNvSpPr>
            <a:spLocks noChangeArrowheads="1"/>
          </p:cNvSpPr>
          <p:nvPr/>
        </p:nvSpPr>
        <p:spPr bwMode="auto">
          <a:xfrm>
            <a:off x="5584825" y="876300"/>
            <a:ext cx="1211263" cy="909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entury Gothic" pitchFamily="34" charset="0"/>
              </a:rPr>
              <a:t>Advanced</a:t>
            </a:r>
          </a:p>
          <a:p>
            <a:pPr eaLnBrk="0" hangingPunct="0"/>
            <a:r>
              <a:rPr lang="en-US" sz="1400" b="1">
                <a:latin typeface="Century Gothic" pitchFamily="34" charset="0"/>
              </a:rPr>
              <a:t>Constraint</a:t>
            </a:r>
          </a:p>
          <a:p>
            <a:pPr eaLnBrk="0" hangingPunct="0"/>
            <a:r>
              <a:rPr lang="en-US" sz="1400" b="1">
                <a:latin typeface="Century Gothic" pitchFamily="34" charset="0"/>
              </a:rPr>
              <a:t>Recognition</a:t>
            </a:r>
            <a:endParaRPr lang="en-US" sz="1200" i="1">
              <a:latin typeface="Century Gothic" pitchFamily="34" charset="0"/>
            </a:endParaRPr>
          </a:p>
          <a:p>
            <a:pPr eaLnBrk="0" hangingPunct="0">
              <a:buFontTx/>
              <a:buChar char="•"/>
            </a:pPr>
            <a:endParaRPr lang="en-US" sz="1200" i="1">
              <a:latin typeface="Century Gothic" pitchFamily="34" charset="0"/>
            </a:endParaRPr>
          </a:p>
        </p:txBody>
      </p:sp>
      <p:sp>
        <p:nvSpPr>
          <p:cNvPr id="17428" name="Rectangle 20"/>
          <p:cNvSpPr>
            <a:spLocks noChangeArrowheads="1"/>
          </p:cNvSpPr>
          <p:nvPr/>
        </p:nvSpPr>
        <p:spPr bwMode="auto">
          <a:xfrm>
            <a:off x="6753225" y="876300"/>
            <a:ext cx="1123950" cy="301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eaLnBrk="0" hangingPunct="0"/>
            <a:r>
              <a:rPr lang="en-US" sz="1400" b="1">
                <a:latin typeface="Century Gothic" pitchFamily="34" charset="0"/>
              </a:rPr>
              <a:t>Validation</a:t>
            </a:r>
          </a:p>
        </p:txBody>
      </p:sp>
      <p:sp>
        <p:nvSpPr>
          <p:cNvPr id="17429" name="Freeform 21"/>
          <p:cNvSpPr>
            <a:spLocks/>
          </p:cNvSpPr>
          <p:nvPr/>
        </p:nvSpPr>
        <p:spPr bwMode="auto">
          <a:xfrm>
            <a:off x="1295400" y="1831975"/>
            <a:ext cx="639763" cy="76200"/>
          </a:xfrm>
          <a:custGeom>
            <a:avLst/>
            <a:gdLst>
              <a:gd name="T0" fmla="*/ 0 w 423"/>
              <a:gd name="T1" fmla="*/ 0 h 51"/>
              <a:gd name="T2" fmla="*/ 0 w 423"/>
              <a:gd name="T3" fmla="*/ 2147483647 h 51"/>
              <a:gd name="T4" fmla="*/ 2147483647 w 423"/>
              <a:gd name="T5" fmla="*/ 2147483647 h 51"/>
              <a:gd name="T6" fmla="*/ 2147483647 w 423"/>
              <a:gd name="T7" fmla="*/ 2147483647 h 51"/>
              <a:gd name="T8" fmla="*/ 2147483647 w 423"/>
              <a:gd name="T9" fmla="*/ 2147483647 h 51"/>
              <a:gd name="T10" fmla="*/ 2147483647 w 423"/>
              <a:gd name="T11" fmla="*/ 2147483647 h 51"/>
              <a:gd name="T12" fmla="*/ 2147483647 w 423"/>
              <a:gd name="T13" fmla="*/ 2147483647 h 51"/>
              <a:gd name="T14" fmla="*/ 2147483647 w 423"/>
              <a:gd name="T15" fmla="*/ 2147483647 h 51"/>
              <a:gd name="T16" fmla="*/ 2147483647 w 423"/>
              <a:gd name="T17" fmla="*/ 2147483647 h 51"/>
              <a:gd name="T18" fmla="*/ 2147483647 w 423"/>
              <a:gd name="T19" fmla="*/ 2147483647 h 51"/>
              <a:gd name="T20" fmla="*/ 2147483647 w 423"/>
              <a:gd name="T21" fmla="*/ 2147483647 h 51"/>
              <a:gd name="T22" fmla="*/ 2147483647 w 423"/>
              <a:gd name="T23" fmla="*/ 2147483647 h 51"/>
              <a:gd name="T24" fmla="*/ 2147483647 w 423"/>
              <a:gd name="T25" fmla="*/ 2147483647 h 51"/>
              <a:gd name="T26" fmla="*/ 2147483647 w 423"/>
              <a:gd name="T27" fmla="*/ 2147483647 h 51"/>
              <a:gd name="T28" fmla="*/ 2147483647 w 423"/>
              <a:gd name="T29" fmla="*/ 2147483647 h 51"/>
              <a:gd name="T30" fmla="*/ 2147483647 w 423"/>
              <a:gd name="T31" fmla="*/ 2147483647 h 51"/>
              <a:gd name="T32" fmla="*/ 2147483647 w 423"/>
              <a:gd name="T33" fmla="*/ 2147483647 h 51"/>
              <a:gd name="T34" fmla="*/ 2147483647 w 423"/>
              <a:gd name="T35" fmla="*/ 2147483647 h 51"/>
              <a:gd name="T36" fmla="*/ 2147483647 w 423"/>
              <a:gd name="T37" fmla="*/ 2147483647 h 51"/>
              <a:gd name="T38" fmla="*/ 2147483647 w 423"/>
              <a:gd name="T39" fmla="*/ 2147483647 h 51"/>
              <a:gd name="T40" fmla="*/ 2147483647 w 423"/>
              <a:gd name="T41" fmla="*/ 2147483647 h 51"/>
              <a:gd name="T42" fmla="*/ 2147483647 w 423"/>
              <a:gd name="T43" fmla="*/ 2147483647 h 51"/>
              <a:gd name="T44" fmla="*/ 2147483647 w 423"/>
              <a:gd name="T45" fmla="*/ 2147483647 h 51"/>
              <a:gd name="T46" fmla="*/ 2147483647 w 423"/>
              <a:gd name="T47" fmla="*/ 2147483647 h 51"/>
              <a:gd name="T48" fmla="*/ 2147483647 w 423"/>
              <a:gd name="T49" fmla="*/ 2147483647 h 51"/>
              <a:gd name="T50" fmla="*/ 2147483647 w 423"/>
              <a:gd name="T51" fmla="*/ 2147483647 h 51"/>
              <a:gd name="T52" fmla="*/ 2147483647 w 423"/>
              <a:gd name="T53" fmla="*/ 2147483647 h 51"/>
              <a:gd name="T54" fmla="*/ 2147483647 w 423"/>
              <a:gd name="T55" fmla="*/ 2147483647 h 51"/>
              <a:gd name="T56" fmla="*/ 2147483647 w 423"/>
              <a:gd name="T57" fmla="*/ 2147483647 h 51"/>
              <a:gd name="T58" fmla="*/ 2147483647 w 423"/>
              <a:gd name="T59" fmla="*/ 2147483647 h 51"/>
              <a:gd name="T60" fmla="*/ 2147483647 w 423"/>
              <a:gd name="T61" fmla="*/ 2147483647 h 51"/>
              <a:gd name="T62" fmla="*/ 2147483647 w 423"/>
              <a:gd name="T63" fmla="*/ 2147483647 h 51"/>
              <a:gd name="T64" fmla="*/ 2147483647 w 423"/>
              <a:gd name="T65" fmla="*/ 2147483647 h 51"/>
              <a:gd name="T66" fmla="*/ 2147483647 w 423"/>
              <a:gd name="T67" fmla="*/ 2147483647 h 51"/>
              <a:gd name="T68" fmla="*/ 2147483647 w 423"/>
              <a:gd name="T69" fmla="*/ 2147483647 h 51"/>
              <a:gd name="T70" fmla="*/ 2147483647 w 423"/>
              <a:gd name="T71" fmla="*/ 2147483647 h 51"/>
              <a:gd name="T72" fmla="*/ 2147483647 w 423"/>
              <a:gd name="T73" fmla="*/ 2147483647 h 51"/>
              <a:gd name="T74" fmla="*/ 2147483647 w 423"/>
              <a:gd name="T75" fmla="*/ 2147483647 h 51"/>
              <a:gd name="T76" fmla="*/ 2147483647 w 423"/>
              <a:gd name="T77" fmla="*/ 2147483647 h 51"/>
              <a:gd name="T78" fmla="*/ 2147483647 w 423"/>
              <a:gd name="T79" fmla="*/ 2147483647 h 51"/>
              <a:gd name="T80" fmla="*/ 2147483647 w 423"/>
              <a:gd name="T81" fmla="*/ 2147483647 h 51"/>
              <a:gd name="T82" fmla="*/ 2147483647 w 423"/>
              <a:gd name="T83" fmla="*/ 2147483647 h 51"/>
              <a:gd name="T84" fmla="*/ 2147483647 w 423"/>
              <a:gd name="T85" fmla="*/ 2147483647 h 51"/>
              <a:gd name="T86" fmla="*/ 2147483647 w 423"/>
              <a:gd name="T87" fmla="*/ 2147483647 h 51"/>
              <a:gd name="T88" fmla="*/ 2147483647 w 423"/>
              <a:gd name="T89" fmla="*/ 2147483647 h 51"/>
              <a:gd name="T90" fmla="*/ 2147483647 w 423"/>
              <a:gd name="T91" fmla="*/ 2147483647 h 51"/>
              <a:gd name="T92" fmla="*/ 2147483647 w 423"/>
              <a:gd name="T93" fmla="*/ 2147483647 h 51"/>
              <a:gd name="T94" fmla="*/ 2147483647 w 423"/>
              <a:gd name="T95" fmla="*/ 2147483647 h 51"/>
              <a:gd name="T96" fmla="*/ 2147483647 w 423"/>
              <a:gd name="T97" fmla="*/ 0 h 5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23"/>
              <a:gd name="T148" fmla="*/ 0 h 51"/>
              <a:gd name="T149" fmla="*/ 423 w 423"/>
              <a:gd name="T150" fmla="*/ 51 h 5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23" h="51">
                <a:moveTo>
                  <a:pt x="0" y="0"/>
                </a:moveTo>
                <a:lnTo>
                  <a:pt x="0" y="3"/>
                </a:lnTo>
                <a:lnTo>
                  <a:pt x="2" y="6"/>
                </a:lnTo>
                <a:lnTo>
                  <a:pt x="4" y="10"/>
                </a:lnTo>
                <a:lnTo>
                  <a:pt x="7" y="13"/>
                </a:lnTo>
                <a:lnTo>
                  <a:pt x="11" y="16"/>
                </a:lnTo>
                <a:lnTo>
                  <a:pt x="16" y="19"/>
                </a:lnTo>
                <a:lnTo>
                  <a:pt x="22" y="22"/>
                </a:lnTo>
                <a:lnTo>
                  <a:pt x="28" y="25"/>
                </a:lnTo>
                <a:lnTo>
                  <a:pt x="35" y="28"/>
                </a:lnTo>
                <a:lnTo>
                  <a:pt x="43" y="30"/>
                </a:lnTo>
                <a:lnTo>
                  <a:pt x="52" y="33"/>
                </a:lnTo>
                <a:lnTo>
                  <a:pt x="62" y="35"/>
                </a:lnTo>
                <a:lnTo>
                  <a:pt x="72" y="37"/>
                </a:lnTo>
                <a:lnTo>
                  <a:pt x="83" y="39"/>
                </a:lnTo>
                <a:lnTo>
                  <a:pt x="94" y="41"/>
                </a:lnTo>
                <a:lnTo>
                  <a:pt x="106" y="43"/>
                </a:lnTo>
                <a:lnTo>
                  <a:pt x="118" y="45"/>
                </a:lnTo>
                <a:lnTo>
                  <a:pt x="130" y="46"/>
                </a:lnTo>
                <a:lnTo>
                  <a:pt x="143" y="47"/>
                </a:lnTo>
                <a:lnTo>
                  <a:pt x="156" y="48"/>
                </a:lnTo>
                <a:lnTo>
                  <a:pt x="170" y="49"/>
                </a:lnTo>
                <a:lnTo>
                  <a:pt x="183" y="49"/>
                </a:lnTo>
                <a:lnTo>
                  <a:pt x="197" y="50"/>
                </a:lnTo>
                <a:lnTo>
                  <a:pt x="211" y="50"/>
                </a:lnTo>
                <a:lnTo>
                  <a:pt x="225" y="50"/>
                </a:lnTo>
                <a:lnTo>
                  <a:pt x="239" y="49"/>
                </a:lnTo>
                <a:lnTo>
                  <a:pt x="252" y="49"/>
                </a:lnTo>
                <a:lnTo>
                  <a:pt x="266" y="48"/>
                </a:lnTo>
                <a:lnTo>
                  <a:pt x="279" y="47"/>
                </a:lnTo>
                <a:lnTo>
                  <a:pt x="292" y="46"/>
                </a:lnTo>
                <a:lnTo>
                  <a:pt x="304" y="45"/>
                </a:lnTo>
                <a:lnTo>
                  <a:pt x="317" y="43"/>
                </a:lnTo>
                <a:lnTo>
                  <a:pt x="328" y="41"/>
                </a:lnTo>
                <a:lnTo>
                  <a:pt x="339" y="39"/>
                </a:lnTo>
                <a:lnTo>
                  <a:pt x="350" y="37"/>
                </a:lnTo>
                <a:lnTo>
                  <a:pt x="360" y="35"/>
                </a:lnTo>
                <a:lnTo>
                  <a:pt x="370" y="33"/>
                </a:lnTo>
                <a:lnTo>
                  <a:pt x="379" y="30"/>
                </a:lnTo>
                <a:lnTo>
                  <a:pt x="387" y="28"/>
                </a:lnTo>
                <a:lnTo>
                  <a:pt x="394" y="25"/>
                </a:lnTo>
                <a:lnTo>
                  <a:pt x="400" y="22"/>
                </a:lnTo>
                <a:lnTo>
                  <a:pt x="406" y="19"/>
                </a:lnTo>
                <a:lnTo>
                  <a:pt x="411" y="16"/>
                </a:lnTo>
                <a:lnTo>
                  <a:pt x="415" y="13"/>
                </a:lnTo>
                <a:lnTo>
                  <a:pt x="418" y="10"/>
                </a:lnTo>
                <a:lnTo>
                  <a:pt x="420" y="6"/>
                </a:lnTo>
                <a:lnTo>
                  <a:pt x="422" y="3"/>
                </a:lnTo>
                <a:lnTo>
                  <a:pt x="422" y="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30" name="Rectangle 22"/>
          <p:cNvSpPr>
            <a:spLocks noChangeArrowheads="1"/>
          </p:cNvSpPr>
          <p:nvPr/>
        </p:nvSpPr>
        <p:spPr bwMode="auto">
          <a:xfrm>
            <a:off x="1525588" y="2298700"/>
            <a:ext cx="176212" cy="873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31" name="Freeform 23"/>
          <p:cNvSpPr>
            <a:spLocks/>
          </p:cNvSpPr>
          <p:nvPr/>
        </p:nvSpPr>
        <p:spPr bwMode="auto">
          <a:xfrm>
            <a:off x="2384425" y="1831975"/>
            <a:ext cx="639763" cy="76200"/>
          </a:xfrm>
          <a:custGeom>
            <a:avLst/>
            <a:gdLst>
              <a:gd name="T0" fmla="*/ 0 w 423"/>
              <a:gd name="T1" fmla="*/ 0 h 51"/>
              <a:gd name="T2" fmla="*/ 0 w 423"/>
              <a:gd name="T3" fmla="*/ 2147483647 h 51"/>
              <a:gd name="T4" fmla="*/ 2147483647 w 423"/>
              <a:gd name="T5" fmla="*/ 2147483647 h 51"/>
              <a:gd name="T6" fmla="*/ 2147483647 w 423"/>
              <a:gd name="T7" fmla="*/ 2147483647 h 51"/>
              <a:gd name="T8" fmla="*/ 2147483647 w 423"/>
              <a:gd name="T9" fmla="*/ 2147483647 h 51"/>
              <a:gd name="T10" fmla="*/ 2147483647 w 423"/>
              <a:gd name="T11" fmla="*/ 2147483647 h 51"/>
              <a:gd name="T12" fmla="*/ 2147483647 w 423"/>
              <a:gd name="T13" fmla="*/ 2147483647 h 51"/>
              <a:gd name="T14" fmla="*/ 2147483647 w 423"/>
              <a:gd name="T15" fmla="*/ 2147483647 h 51"/>
              <a:gd name="T16" fmla="*/ 2147483647 w 423"/>
              <a:gd name="T17" fmla="*/ 2147483647 h 51"/>
              <a:gd name="T18" fmla="*/ 2147483647 w 423"/>
              <a:gd name="T19" fmla="*/ 2147483647 h 51"/>
              <a:gd name="T20" fmla="*/ 2147483647 w 423"/>
              <a:gd name="T21" fmla="*/ 2147483647 h 51"/>
              <a:gd name="T22" fmla="*/ 2147483647 w 423"/>
              <a:gd name="T23" fmla="*/ 2147483647 h 51"/>
              <a:gd name="T24" fmla="*/ 2147483647 w 423"/>
              <a:gd name="T25" fmla="*/ 2147483647 h 51"/>
              <a:gd name="T26" fmla="*/ 2147483647 w 423"/>
              <a:gd name="T27" fmla="*/ 2147483647 h 51"/>
              <a:gd name="T28" fmla="*/ 2147483647 w 423"/>
              <a:gd name="T29" fmla="*/ 2147483647 h 51"/>
              <a:gd name="T30" fmla="*/ 2147483647 w 423"/>
              <a:gd name="T31" fmla="*/ 2147483647 h 51"/>
              <a:gd name="T32" fmla="*/ 2147483647 w 423"/>
              <a:gd name="T33" fmla="*/ 2147483647 h 51"/>
              <a:gd name="T34" fmla="*/ 2147483647 w 423"/>
              <a:gd name="T35" fmla="*/ 2147483647 h 51"/>
              <a:gd name="T36" fmla="*/ 2147483647 w 423"/>
              <a:gd name="T37" fmla="*/ 2147483647 h 51"/>
              <a:gd name="T38" fmla="*/ 2147483647 w 423"/>
              <a:gd name="T39" fmla="*/ 2147483647 h 51"/>
              <a:gd name="T40" fmla="*/ 2147483647 w 423"/>
              <a:gd name="T41" fmla="*/ 2147483647 h 51"/>
              <a:gd name="T42" fmla="*/ 2147483647 w 423"/>
              <a:gd name="T43" fmla="*/ 2147483647 h 51"/>
              <a:gd name="T44" fmla="*/ 2147483647 w 423"/>
              <a:gd name="T45" fmla="*/ 2147483647 h 51"/>
              <a:gd name="T46" fmla="*/ 2147483647 w 423"/>
              <a:gd name="T47" fmla="*/ 2147483647 h 51"/>
              <a:gd name="T48" fmla="*/ 2147483647 w 423"/>
              <a:gd name="T49" fmla="*/ 2147483647 h 51"/>
              <a:gd name="T50" fmla="*/ 2147483647 w 423"/>
              <a:gd name="T51" fmla="*/ 2147483647 h 51"/>
              <a:gd name="T52" fmla="*/ 2147483647 w 423"/>
              <a:gd name="T53" fmla="*/ 2147483647 h 51"/>
              <a:gd name="T54" fmla="*/ 2147483647 w 423"/>
              <a:gd name="T55" fmla="*/ 2147483647 h 51"/>
              <a:gd name="T56" fmla="*/ 2147483647 w 423"/>
              <a:gd name="T57" fmla="*/ 2147483647 h 51"/>
              <a:gd name="T58" fmla="*/ 2147483647 w 423"/>
              <a:gd name="T59" fmla="*/ 2147483647 h 51"/>
              <a:gd name="T60" fmla="*/ 2147483647 w 423"/>
              <a:gd name="T61" fmla="*/ 2147483647 h 51"/>
              <a:gd name="T62" fmla="*/ 2147483647 w 423"/>
              <a:gd name="T63" fmla="*/ 2147483647 h 51"/>
              <a:gd name="T64" fmla="*/ 2147483647 w 423"/>
              <a:gd name="T65" fmla="*/ 2147483647 h 51"/>
              <a:gd name="T66" fmla="*/ 2147483647 w 423"/>
              <a:gd name="T67" fmla="*/ 2147483647 h 51"/>
              <a:gd name="T68" fmla="*/ 2147483647 w 423"/>
              <a:gd name="T69" fmla="*/ 2147483647 h 51"/>
              <a:gd name="T70" fmla="*/ 2147483647 w 423"/>
              <a:gd name="T71" fmla="*/ 2147483647 h 51"/>
              <a:gd name="T72" fmla="*/ 2147483647 w 423"/>
              <a:gd name="T73" fmla="*/ 2147483647 h 51"/>
              <a:gd name="T74" fmla="*/ 2147483647 w 423"/>
              <a:gd name="T75" fmla="*/ 2147483647 h 51"/>
              <a:gd name="T76" fmla="*/ 2147483647 w 423"/>
              <a:gd name="T77" fmla="*/ 2147483647 h 51"/>
              <a:gd name="T78" fmla="*/ 2147483647 w 423"/>
              <a:gd name="T79" fmla="*/ 2147483647 h 51"/>
              <a:gd name="T80" fmla="*/ 2147483647 w 423"/>
              <a:gd name="T81" fmla="*/ 2147483647 h 51"/>
              <a:gd name="T82" fmla="*/ 2147483647 w 423"/>
              <a:gd name="T83" fmla="*/ 2147483647 h 51"/>
              <a:gd name="T84" fmla="*/ 2147483647 w 423"/>
              <a:gd name="T85" fmla="*/ 2147483647 h 51"/>
              <a:gd name="T86" fmla="*/ 2147483647 w 423"/>
              <a:gd name="T87" fmla="*/ 2147483647 h 51"/>
              <a:gd name="T88" fmla="*/ 2147483647 w 423"/>
              <a:gd name="T89" fmla="*/ 2147483647 h 51"/>
              <a:gd name="T90" fmla="*/ 2147483647 w 423"/>
              <a:gd name="T91" fmla="*/ 2147483647 h 51"/>
              <a:gd name="T92" fmla="*/ 2147483647 w 423"/>
              <a:gd name="T93" fmla="*/ 2147483647 h 51"/>
              <a:gd name="T94" fmla="*/ 2147483647 w 423"/>
              <a:gd name="T95" fmla="*/ 2147483647 h 51"/>
              <a:gd name="T96" fmla="*/ 2147483647 w 423"/>
              <a:gd name="T97" fmla="*/ 0 h 5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23"/>
              <a:gd name="T148" fmla="*/ 0 h 51"/>
              <a:gd name="T149" fmla="*/ 423 w 423"/>
              <a:gd name="T150" fmla="*/ 51 h 5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23" h="51">
                <a:moveTo>
                  <a:pt x="0" y="0"/>
                </a:moveTo>
                <a:lnTo>
                  <a:pt x="0" y="3"/>
                </a:lnTo>
                <a:lnTo>
                  <a:pt x="2" y="6"/>
                </a:lnTo>
                <a:lnTo>
                  <a:pt x="4" y="10"/>
                </a:lnTo>
                <a:lnTo>
                  <a:pt x="7" y="13"/>
                </a:lnTo>
                <a:lnTo>
                  <a:pt x="11" y="16"/>
                </a:lnTo>
                <a:lnTo>
                  <a:pt x="16" y="19"/>
                </a:lnTo>
                <a:lnTo>
                  <a:pt x="22" y="22"/>
                </a:lnTo>
                <a:lnTo>
                  <a:pt x="28" y="25"/>
                </a:lnTo>
                <a:lnTo>
                  <a:pt x="35" y="28"/>
                </a:lnTo>
                <a:lnTo>
                  <a:pt x="43" y="30"/>
                </a:lnTo>
                <a:lnTo>
                  <a:pt x="52" y="33"/>
                </a:lnTo>
                <a:lnTo>
                  <a:pt x="62" y="35"/>
                </a:lnTo>
                <a:lnTo>
                  <a:pt x="72" y="37"/>
                </a:lnTo>
                <a:lnTo>
                  <a:pt x="83" y="39"/>
                </a:lnTo>
                <a:lnTo>
                  <a:pt x="94" y="41"/>
                </a:lnTo>
                <a:lnTo>
                  <a:pt x="106" y="43"/>
                </a:lnTo>
                <a:lnTo>
                  <a:pt x="118" y="45"/>
                </a:lnTo>
                <a:lnTo>
                  <a:pt x="130" y="46"/>
                </a:lnTo>
                <a:lnTo>
                  <a:pt x="143" y="47"/>
                </a:lnTo>
                <a:lnTo>
                  <a:pt x="156" y="48"/>
                </a:lnTo>
                <a:lnTo>
                  <a:pt x="170" y="49"/>
                </a:lnTo>
                <a:lnTo>
                  <a:pt x="183" y="49"/>
                </a:lnTo>
                <a:lnTo>
                  <a:pt x="197" y="50"/>
                </a:lnTo>
                <a:lnTo>
                  <a:pt x="211" y="50"/>
                </a:lnTo>
                <a:lnTo>
                  <a:pt x="225" y="50"/>
                </a:lnTo>
                <a:lnTo>
                  <a:pt x="239" y="49"/>
                </a:lnTo>
                <a:lnTo>
                  <a:pt x="252" y="49"/>
                </a:lnTo>
                <a:lnTo>
                  <a:pt x="266" y="48"/>
                </a:lnTo>
                <a:lnTo>
                  <a:pt x="279" y="47"/>
                </a:lnTo>
                <a:lnTo>
                  <a:pt x="292" y="46"/>
                </a:lnTo>
                <a:lnTo>
                  <a:pt x="304" y="45"/>
                </a:lnTo>
                <a:lnTo>
                  <a:pt x="317" y="43"/>
                </a:lnTo>
                <a:lnTo>
                  <a:pt x="328" y="41"/>
                </a:lnTo>
                <a:lnTo>
                  <a:pt x="339" y="39"/>
                </a:lnTo>
                <a:lnTo>
                  <a:pt x="350" y="37"/>
                </a:lnTo>
                <a:lnTo>
                  <a:pt x="360" y="35"/>
                </a:lnTo>
                <a:lnTo>
                  <a:pt x="370" y="33"/>
                </a:lnTo>
                <a:lnTo>
                  <a:pt x="379" y="30"/>
                </a:lnTo>
                <a:lnTo>
                  <a:pt x="387" y="28"/>
                </a:lnTo>
                <a:lnTo>
                  <a:pt x="394" y="25"/>
                </a:lnTo>
                <a:lnTo>
                  <a:pt x="400" y="22"/>
                </a:lnTo>
                <a:lnTo>
                  <a:pt x="406" y="19"/>
                </a:lnTo>
                <a:lnTo>
                  <a:pt x="411" y="16"/>
                </a:lnTo>
                <a:lnTo>
                  <a:pt x="415" y="13"/>
                </a:lnTo>
                <a:lnTo>
                  <a:pt x="418" y="10"/>
                </a:lnTo>
                <a:lnTo>
                  <a:pt x="420" y="6"/>
                </a:lnTo>
                <a:lnTo>
                  <a:pt x="422" y="3"/>
                </a:lnTo>
                <a:lnTo>
                  <a:pt x="422" y="0"/>
                </a:lnTo>
              </a:path>
            </a:pathLst>
          </a:custGeom>
          <a:gradFill rotWithShape="0">
            <a:gsLst>
              <a:gs pos="0">
                <a:srgbClr val="353700"/>
              </a:gs>
              <a:gs pos="50000">
                <a:srgbClr val="B3B900"/>
              </a:gs>
              <a:gs pos="100000">
                <a:srgbClr val="353700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32" name="Freeform 24"/>
          <p:cNvSpPr>
            <a:spLocks/>
          </p:cNvSpPr>
          <p:nvPr/>
        </p:nvSpPr>
        <p:spPr bwMode="auto">
          <a:xfrm>
            <a:off x="3473450" y="1831975"/>
            <a:ext cx="639763" cy="76200"/>
          </a:xfrm>
          <a:custGeom>
            <a:avLst/>
            <a:gdLst>
              <a:gd name="T0" fmla="*/ 0 w 423"/>
              <a:gd name="T1" fmla="*/ 0 h 51"/>
              <a:gd name="T2" fmla="*/ 0 w 423"/>
              <a:gd name="T3" fmla="*/ 2147483647 h 51"/>
              <a:gd name="T4" fmla="*/ 2147483647 w 423"/>
              <a:gd name="T5" fmla="*/ 2147483647 h 51"/>
              <a:gd name="T6" fmla="*/ 2147483647 w 423"/>
              <a:gd name="T7" fmla="*/ 2147483647 h 51"/>
              <a:gd name="T8" fmla="*/ 2147483647 w 423"/>
              <a:gd name="T9" fmla="*/ 2147483647 h 51"/>
              <a:gd name="T10" fmla="*/ 2147483647 w 423"/>
              <a:gd name="T11" fmla="*/ 2147483647 h 51"/>
              <a:gd name="T12" fmla="*/ 2147483647 w 423"/>
              <a:gd name="T13" fmla="*/ 2147483647 h 51"/>
              <a:gd name="T14" fmla="*/ 2147483647 w 423"/>
              <a:gd name="T15" fmla="*/ 2147483647 h 51"/>
              <a:gd name="T16" fmla="*/ 2147483647 w 423"/>
              <a:gd name="T17" fmla="*/ 2147483647 h 51"/>
              <a:gd name="T18" fmla="*/ 2147483647 w 423"/>
              <a:gd name="T19" fmla="*/ 2147483647 h 51"/>
              <a:gd name="T20" fmla="*/ 2147483647 w 423"/>
              <a:gd name="T21" fmla="*/ 2147483647 h 51"/>
              <a:gd name="T22" fmla="*/ 2147483647 w 423"/>
              <a:gd name="T23" fmla="*/ 2147483647 h 51"/>
              <a:gd name="T24" fmla="*/ 2147483647 w 423"/>
              <a:gd name="T25" fmla="*/ 2147483647 h 51"/>
              <a:gd name="T26" fmla="*/ 2147483647 w 423"/>
              <a:gd name="T27" fmla="*/ 2147483647 h 51"/>
              <a:gd name="T28" fmla="*/ 2147483647 w 423"/>
              <a:gd name="T29" fmla="*/ 2147483647 h 51"/>
              <a:gd name="T30" fmla="*/ 2147483647 w 423"/>
              <a:gd name="T31" fmla="*/ 2147483647 h 51"/>
              <a:gd name="T32" fmla="*/ 2147483647 w 423"/>
              <a:gd name="T33" fmla="*/ 2147483647 h 51"/>
              <a:gd name="T34" fmla="*/ 2147483647 w 423"/>
              <a:gd name="T35" fmla="*/ 2147483647 h 51"/>
              <a:gd name="T36" fmla="*/ 2147483647 w 423"/>
              <a:gd name="T37" fmla="*/ 2147483647 h 51"/>
              <a:gd name="T38" fmla="*/ 2147483647 w 423"/>
              <a:gd name="T39" fmla="*/ 2147483647 h 51"/>
              <a:gd name="T40" fmla="*/ 2147483647 w 423"/>
              <a:gd name="T41" fmla="*/ 2147483647 h 51"/>
              <a:gd name="T42" fmla="*/ 2147483647 w 423"/>
              <a:gd name="T43" fmla="*/ 2147483647 h 51"/>
              <a:gd name="T44" fmla="*/ 2147483647 w 423"/>
              <a:gd name="T45" fmla="*/ 2147483647 h 51"/>
              <a:gd name="T46" fmla="*/ 2147483647 w 423"/>
              <a:gd name="T47" fmla="*/ 2147483647 h 51"/>
              <a:gd name="T48" fmla="*/ 2147483647 w 423"/>
              <a:gd name="T49" fmla="*/ 2147483647 h 51"/>
              <a:gd name="T50" fmla="*/ 2147483647 w 423"/>
              <a:gd name="T51" fmla="*/ 2147483647 h 51"/>
              <a:gd name="T52" fmla="*/ 2147483647 w 423"/>
              <a:gd name="T53" fmla="*/ 2147483647 h 51"/>
              <a:gd name="T54" fmla="*/ 2147483647 w 423"/>
              <a:gd name="T55" fmla="*/ 2147483647 h 51"/>
              <a:gd name="T56" fmla="*/ 2147483647 w 423"/>
              <a:gd name="T57" fmla="*/ 2147483647 h 51"/>
              <a:gd name="T58" fmla="*/ 2147483647 w 423"/>
              <a:gd name="T59" fmla="*/ 2147483647 h 51"/>
              <a:gd name="T60" fmla="*/ 2147483647 w 423"/>
              <a:gd name="T61" fmla="*/ 2147483647 h 51"/>
              <a:gd name="T62" fmla="*/ 2147483647 w 423"/>
              <a:gd name="T63" fmla="*/ 2147483647 h 51"/>
              <a:gd name="T64" fmla="*/ 2147483647 w 423"/>
              <a:gd name="T65" fmla="*/ 2147483647 h 51"/>
              <a:gd name="T66" fmla="*/ 2147483647 w 423"/>
              <a:gd name="T67" fmla="*/ 2147483647 h 51"/>
              <a:gd name="T68" fmla="*/ 2147483647 w 423"/>
              <a:gd name="T69" fmla="*/ 2147483647 h 51"/>
              <a:gd name="T70" fmla="*/ 2147483647 w 423"/>
              <a:gd name="T71" fmla="*/ 2147483647 h 51"/>
              <a:gd name="T72" fmla="*/ 2147483647 w 423"/>
              <a:gd name="T73" fmla="*/ 2147483647 h 51"/>
              <a:gd name="T74" fmla="*/ 2147483647 w 423"/>
              <a:gd name="T75" fmla="*/ 2147483647 h 51"/>
              <a:gd name="T76" fmla="*/ 2147483647 w 423"/>
              <a:gd name="T77" fmla="*/ 2147483647 h 51"/>
              <a:gd name="T78" fmla="*/ 2147483647 w 423"/>
              <a:gd name="T79" fmla="*/ 2147483647 h 51"/>
              <a:gd name="T80" fmla="*/ 2147483647 w 423"/>
              <a:gd name="T81" fmla="*/ 2147483647 h 51"/>
              <a:gd name="T82" fmla="*/ 2147483647 w 423"/>
              <a:gd name="T83" fmla="*/ 2147483647 h 51"/>
              <a:gd name="T84" fmla="*/ 2147483647 w 423"/>
              <a:gd name="T85" fmla="*/ 2147483647 h 51"/>
              <a:gd name="T86" fmla="*/ 2147483647 w 423"/>
              <a:gd name="T87" fmla="*/ 2147483647 h 51"/>
              <a:gd name="T88" fmla="*/ 2147483647 w 423"/>
              <a:gd name="T89" fmla="*/ 2147483647 h 51"/>
              <a:gd name="T90" fmla="*/ 2147483647 w 423"/>
              <a:gd name="T91" fmla="*/ 2147483647 h 51"/>
              <a:gd name="T92" fmla="*/ 2147483647 w 423"/>
              <a:gd name="T93" fmla="*/ 2147483647 h 51"/>
              <a:gd name="T94" fmla="*/ 2147483647 w 423"/>
              <a:gd name="T95" fmla="*/ 2147483647 h 51"/>
              <a:gd name="T96" fmla="*/ 2147483647 w 423"/>
              <a:gd name="T97" fmla="*/ 0 h 5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23"/>
              <a:gd name="T148" fmla="*/ 0 h 51"/>
              <a:gd name="T149" fmla="*/ 423 w 423"/>
              <a:gd name="T150" fmla="*/ 51 h 5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23" h="51">
                <a:moveTo>
                  <a:pt x="0" y="0"/>
                </a:moveTo>
                <a:lnTo>
                  <a:pt x="0" y="3"/>
                </a:lnTo>
                <a:lnTo>
                  <a:pt x="2" y="6"/>
                </a:lnTo>
                <a:lnTo>
                  <a:pt x="4" y="10"/>
                </a:lnTo>
                <a:lnTo>
                  <a:pt x="7" y="13"/>
                </a:lnTo>
                <a:lnTo>
                  <a:pt x="11" y="16"/>
                </a:lnTo>
                <a:lnTo>
                  <a:pt x="16" y="19"/>
                </a:lnTo>
                <a:lnTo>
                  <a:pt x="22" y="22"/>
                </a:lnTo>
                <a:lnTo>
                  <a:pt x="28" y="25"/>
                </a:lnTo>
                <a:lnTo>
                  <a:pt x="35" y="28"/>
                </a:lnTo>
                <a:lnTo>
                  <a:pt x="43" y="30"/>
                </a:lnTo>
                <a:lnTo>
                  <a:pt x="52" y="33"/>
                </a:lnTo>
                <a:lnTo>
                  <a:pt x="62" y="35"/>
                </a:lnTo>
                <a:lnTo>
                  <a:pt x="72" y="37"/>
                </a:lnTo>
                <a:lnTo>
                  <a:pt x="83" y="39"/>
                </a:lnTo>
                <a:lnTo>
                  <a:pt x="94" y="41"/>
                </a:lnTo>
                <a:lnTo>
                  <a:pt x="106" y="43"/>
                </a:lnTo>
                <a:lnTo>
                  <a:pt x="118" y="45"/>
                </a:lnTo>
                <a:lnTo>
                  <a:pt x="130" y="46"/>
                </a:lnTo>
                <a:lnTo>
                  <a:pt x="143" y="47"/>
                </a:lnTo>
                <a:lnTo>
                  <a:pt x="156" y="48"/>
                </a:lnTo>
                <a:lnTo>
                  <a:pt x="170" y="49"/>
                </a:lnTo>
                <a:lnTo>
                  <a:pt x="183" y="49"/>
                </a:lnTo>
                <a:lnTo>
                  <a:pt x="197" y="50"/>
                </a:lnTo>
                <a:lnTo>
                  <a:pt x="211" y="50"/>
                </a:lnTo>
                <a:lnTo>
                  <a:pt x="225" y="50"/>
                </a:lnTo>
                <a:lnTo>
                  <a:pt x="239" y="49"/>
                </a:lnTo>
                <a:lnTo>
                  <a:pt x="252" y="49"/>
                </a:lnTo>
                <a:lnTo>
                  <a:pt x="266" y="48"/>
                </a:lnTo>
                <a:lnTo>
                  <a:pt x="279" y="47"/>
                </a:lnTo>
                <a:lnTo>
                  <a:pt x="292" y="46"/>
                </a:lnTo>
                <a:lnTo>
                  <a:pt x="304" y="45"/>
                </a:lnTo>
                <a:lnTo>
                  <a:pt x="317" y="43"/>
                </a:lnTo>
                <a:lnTo>
                  <a:pt x="328" y="41"/>
                </a:lnTo>
                <a:lnTo>
                  <a:pt x="339" y="39"/>
                </a:lnTo>
                <a:lnTo>
                  <a:pt x="350" y="37"/>
                </a:lnTo>
                <a:lnTo>
                  <a:pt x="360" y="35"/>
                </a:lnTo>
                <a:lnTo>
                  <a:pt x="370" y="33"/>
                </a:lnTo>
                <a:lnTo>
                  <a:pt x="379" y="30"/>
                </a:lnTo>
                <a:lnTo>
                  <a:pt x="387" y="28"/>
                </a:lnTo>
                <a:lnTo>
                  <a:pt x="394" y="25"/>
                </a:lnTo>
                <a:lnTo>
                  <a:pt x="400" y="22"/>
                </a:lnTo>
                <a:lnTo>
                  <a:pt x="406" y="19"/>
                </a:lnTo>
                <a:lnTo>
                  <a:pt x="411" y="16"/>
                </a:lnTo>
                <a:lnTo>
                  <a:pt x="415" y="13"/>
                </a:lnTo>
                <a:lnTo>
                  <a:pt x="418" y="10"/>
                </a:lnTo>
                <a:lnTo>
                  <a:pt x="420" y="6"/>
                </a:lnTo>
                <a:lnTo>
                  <a:pt x="422" y="3"/>
                </a:lnTo>
                <a:lnTo>
                  <a:pt x="422" y="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33" name="Rectangle 25"/>
          <p:cNvSpPr>
            <a:spLocks noChangeArrowheads="1"/>
          </p:cNvSpPr>
          <p:nvPr/>
        </p:nvSpPr>
        <p:spPr bwMode="auto">
          <a:xfrm>
            <a:off x="3705225" y="2371725"/>
            <a:ext cx="174625" cy="873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34" name="Freeform 26"/>
          <p:cNvSpPr>
            <a:spLocks/>
          </p:cNvSpPr>
          <p:nvPr/>
        </p:nvSpPr>
        <p:spPr bwMode="auto">
          <a:xfrm>
            <a:off x="4562475" y="1831975"/>
            <a:ext cx="641350" cy="76200"/>
          </a:xfrm>
          <a:custGeom>
            <a:avLst/>
            <a:gdLst>
              <a:gd name="T0" fmla="*/ 0 w 423"/>
              <a:gd name="T1" fmla="*/ 0 h 51"/>
              <a:gd name="T2" fmla="*/ 0 w 423"/>
              <a:gd name="T3" fmla="*/ 2147483647 h 51"/>
              <a:gd name="T4" fmla="*/ 2147483647 w 423"/>
              <a:gd name="T5" fmla="*/ 2147483647 h 51"/>
              <a:gd name="T6" fmla="*/ 2147483647 w 423"/>
              <a:gd name="T7" fmla="*/ 2147483647 h 51"/>
              <a:gd name="T8" fmla="*/ 2147483647 w 423"/>
              <a:gd name="T9" fmla="*/ 2147483647 h 51"/>
              <a:gd name="T10" fmla="*/ 2147483647 w 423"/>
              <a:gd name="T11" fmla="*/ 2147483647 h 51"/>
              <a:gd name="T12" fmla="*/ 2147483647 w 423"/>
              <a:gd name="T13" fmla="*/ 2147483647 h 51"/>
              <a:gd name="T14" fmla="*/ 2147483647 w 423"/>
              <a:gd name="T15" fmla="*/ 2147483647 h 51"/>
              <a:gd name="T16" fmla="*/ 2147483647 w 423"/>
              <a:gd name="T17" fmla="*/ 2147483647 h 51"/>
              <a:gd name="T18" fmla="*/ 2147483647 w 423"/>
              <a:gd name="T19" fmla="*/ 2147483647 h 51"/>
              <a:gd name="T20" fmla="*/ 2147483647 w 423"/>
              <a:gd name="T21" fmla="*/ 2147483647 h 51"/>
              <a:gd name="T22" fmla="*/ 2147483647 w 423"/>
              <a:gd name="T23" fmla="*/ 2147483647 h 51"/>
              <a:gd name="T24" fmla="*/ 2147483647 w 423"/>
              <a:gd name="T25" fmla="*/ 2147483647 h 51"/>
              <a:gd name="T26" fmla="*/ 2147483647 w 423"/>
              <a:gd name="T27" fmla="*/ 2147483647 h 51"/>
              <a:gd name="T28" fmla="*/ 2147483647 w 423"/>
              <a:gd name="T29" fmla="*/ 2147483647 h 51"/>
              <a:gd name="T30" fmla="*/ 2147483647 w 423"/>
              <a:gd name="T31" fmla="*/ 2147483647 h 51"/>
              <a:gd name="T32" fmla="*/ 2147483647 w 423"/>
              <a:gd name="T33" fmla="*/ 2147483647 h 51"/>
              <a:gd name="T34" fmla="*/ 2147483647 w 423"/>
              <a:gd name="T35" fmla="*/ 2147483647 h 51"/>
              <a:gd name="T36" fmla="*/ 2147483647 w 423"/>
              <a:gd name="T37" fmla="*/ 2147483647 h 51"/>
              <a:gd name="T38" fmla="*/ 2147483647 w 423"/>
              <a:gd name="T39" fmla="*/ 2147483647 h 51"/>
              <a:gd name="T40" fmla="*/ 2147483647 w 423"/>
              <a:gd name="T41" fmla="*/ 2147483647 h 51"/>
              <a:gd name="T42" fmla="*/ 2147483647 w 423"/>
              <a:gd name="T43" fmla="*/ 2147483647 h 51"/>
              <a:gd name="T44" fmla="*/ 2147483647 w 423"/>
              <a:gd name="T45" fmla="*/ 2147483647 h 51"/>
              <a:gd name="T46" fmla="*/ 2147483647 w 423"/>
              <a:gd name="T47" fmla="*/ 2147483647 h 51"/>
              <a:gd name="T48" fmla="*/ 2147483647 w 423"/>
              <a:gd name="T49" fmla="*/ 2147483647 h 51"/>
              <a:gd name="T50" fmla="*/ 2147483647 w 423"/>
              <a:gd name="T51" fmla="*/ 2147483647 h 51"/>
              <a:gd name="T52" fmla="*/ 2147483647 w 423"/>
              <a:gd name="T53" fmla="*/ 2147483647 h 51"/>
              <a:gd name="T54" fmla="*/ 2147483647 w 423"/>
              <a:gd name="T55" fmla="*/ 2147483647 h 51"/>
              <a:gd name="T56" fmla="*/ 2147483647 w 423"/>
              <a:gd name="T57" fmla="*/ 2147483647 h 51"/>
              <a:gd name="T58" fmla="*/ 2147483647 w 423"/>
              <a:gd name="T59" fmla="*/ 2147483647 h 51"/>
              <a:gd name="T60" fmla="*/ 2147483647 w 423"/>
              <a:gd name="T61" fmla="*/ 2147483647 h 51"/>
              <a:gd name="T62" fmla="*/ 2147483647 w 423"/>
              <a:gd name="T63" fmla="*/ 2147483647 h 51"/>
              <a:gd name="T64" fmla="*/ 2147483647 w 423"/>
              <a:gd name="T65" fmla="*/ 2147483647 h 51"/>
              <a:gd name="T66" fmla="*/ 2147483647 w 423"/>
              <a:gd name="T67" fmla="*/ 2147483647 h 51"/>
              <a:gd name="T68" fmla="*/ 2147483647 w 423"/>
              <a:gd name="T69" fmla="*/ 2147483647 h 51"/>
              <a:gd name="T70" fmla="*/ 2147483647 w 423"/>
              <a:gd name="T71" fmla="*/ 2147483647 h 51"/>
              <a:gd name="T72" fmla="*/ 2147483647 w 423"/>
              <a:gd name="T73" fmla="*/ 2147483647 h 51"/>
              <a:gd name="T74" fmla="*/ 2147483647 w 423"/>
              <a:gd name="T75" fmla="*/ 2147483647 h 51"/>
              <a:gd name="T76" fmla="*/ 2147483647 w 423"/>
              <a:gd name="T77" fmla="*/ 2147483647 h 51"/>
              <a:gd name="T78" fmla="*/ 2147483647 w 423"/>
              <a:gd name="T79" fmla="*/ 2147483647 h 51"/>
              <a:gd name="T80" fmla="*/ 2147483647 w 423"/>
              <a:gd name="T81" fmla="*/ 2147483647 h 51"/>
              <a:gd name="T82" fmla="*/ 2147483647 w 423"/>
              <a:gd name="T83" fmla="*/ 2147483647 h 51"/>
              <a:gd name="T84" fmla="*/ 2147483647 w 423"/>
              <a:gd name="T85" fmla="*/ 2147483647 h 51"/>
              <a:gd name="T86" fmla="*/ 2147483647 w 423"/>
              <a:gd name="T87" fmla="*/ 2147483647 h 51"/>
              <a:gd name="T88" fmla="*/ 2147483647 w 423"/>
              <a:gd name="T89" fmla="*/ 2147483647 h 51"/>
              <a:gd name="T90" fmla="*/ 2147483647 w 423"/>
              <a:gd name="T91" fmla="*/ 2147483647 h 51"/>
              <a:gd name="T92" fmla="*/ 2147483647 w 423"/>
              <a:gd name="T93" fmla="*/ 2147483647 h 51"/>
              <a:gd name="T94" fmla="*/ 2147483647 w 423"/>
              <a:gd name="T95" fmla="*/ 2147483647 h 51"/>
              <a:gd name="T96" fmla="*/ 2147483647 w 423"/>
              <a:gd name="T97" fmla="*/ 0 h 5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23"/>
              <a:gd name="T148" fmla="*/ 0 h 51"/>
              <a:gd name="T149" fmla="*/ 423 w 423"/>
              <a:gd name="T150" fmla="*/ 51 h 5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23" h="51">
                <a:moveTo>
                  <a:pt x="0" y="0"/>
                </a:moveTo>
                <a:lnTo>
                  <a:pt x="0" y="3"/>
                </a:lnTo>
                <a:lnTo>
                  <a:pt x="2" y="6"/>
                </a:lnTo>
                <a:lnTo>
                  <a:pt x="4" y="10"/>
                </a:lnTo>
                <a:lnTo>
                  <a:pt x="7" y="13"/>
                </a:lnTo>
                <a:lnTo>
                  <a:pt x="11" y="16"/>
                </a:lnTo>
                <a:lnTo>
                  <a:pt x="16" y="19"/>
                </a:lnTo>
                <a:lnTo>
                  <a:pt x="22" y="22"/>
                </a:lnTo>
                <a:lnTo>
                  <a:pt x="28" y="25"/>
                </a:lnTo>
                <a:lnTo>
                  <a:pt x="35" y="28"/>
                </a:lnTo>
                <a:lnTo>
                  <a:pt x="43" y="30"/>
                </a:lnTo>
                <a:lnTo>
                  <a:pt x="52" y="33"/>
                </a:lnTo>
                <a:lnTo>
                  <a:pt x="62" y="35"/>
                </a:lnTo>
                <a:lnTo>
                  <a:pt x="72" y="37"/>
                </a:lnTo>
                <a:lnTo>
                  <a:pt x="83" y="39"/>
                </a:lnTo>
                <a:lnTo>
                  <a:pt x="94" y="41"/>
                </a:lnTo>
                <a:lnTo>
                  <a:pt x="106" y="43"/>
                </a:lnTo>
                <a:lnTo>
                  <a:pt x="118" y="45"/>
                </a:lnTo>
                <a:lnTo>
                  <a:pt x="130" y="46"/>
                </a:lnTo>
                <a:lnTo>
                  <a:pt x="143" y="47"/>
                </a:lnTo>
                <a:lnTo>
                  <a:pt x="156" y="48"/>
                </a:lnTo>
                <a:lnTo>
                  <a:pt x="170" y="49"/>
                </a:lnTo>
                <a:lnTo>
                  <a:pt x="183" y="49"/>
                </a:lnTo>
                <a:lnTo>
                  <a:pt x="197" y="50"/>
                </a:lnTo>
                <a:lnTo>
                  <a:pt x="211" y="50"/>
                </a:lnTo>
                <a:lnTo>
                  <a:pt x="225" y="50"/>
                </a:lnTo>
                <a:lnTo>
                  <a:pt x="239" y="49"/>
                </a:lnTo>
                <a:lnTo>
                  <a:pt x="252" y="49"/>
                </a:lnTo>
                <a:lnTo>
                  <a:pt x="266" y="48"/>
                </a:lnTo>
                <a:lnTo>
                  <a:pt x="279" y="47"/>
                </a:lnTo>
                <a:lnTo>
                  <a:pt x="292" y="46"/>
                </a:lnTo>
                <a:lnTo>
                  <a:pt x="304" y="45"/>
                </a:lnTo>
                <a:lnTo>
                  <a:pt x="317" y="43"/>
                </a:lnTo>
                <a:lnTo>
                  <a:pt x="328" y="41"/>
                </a:lnTo>
                <a:lnTo>
                  <a:pt x="339" y="39"/>
                </a:lnTo>
                <a:lnTo>
                  <a:pt x="350" y="37"/>
                </a:lnTo>
                <a:lnTo>
                  <a:pt x="360" y="35"/>
                </a:lnTo>
                <a:lnTo>
                  <a:pt x="370" y="33"/>
                </a:lnTo>
                <a:lnTo>
                  <a:pt x="379" y="30"/>
                </a:lnTo>
                <a:lnTo>
                  <a:pt x="387" y="28"/>
                </a:lnTo>
                <a:lnTo>
                  <a:pt x="394" y="25"/>
                </a:lnTo>
                <a:lnTo>
                  <a:pt x="400" y="22"/>
                </a:lnTo>
                <a:lnTo>
                  <a:pt x="406" y="19"/>
                </a:lnTo>
                <a:lnTo>
                  <a:pt x="411" y="16"/>
                </a:lnTo>
                <a:lnTo>
                  <a:pt x="415" y="13"/>
                </a:lnTo>
                <a:lnTo>
                  <a:pt x="418" y="10"/>
                </a:lnTo>
                <a:lnTo>
                  <a:pt x="420" y="6"/>
                </a:lnTo>
                <a:lnTo>
                  <a:pt x="422" y="3"/>
                </a:lnTo>
                <a:lnTo>
                  <a:pt x="422" y="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35" name="Freeform 27"/>
          <p:cNvSpPr>
            <a:spLocks/>
          </p:cNvSpPr>
          <p:nvPr/>
        </p:nvSpPr>
        <p:spPr bwMode="auto">
          <a:xfrm>
            <a:off x="1063625" y="3319463"/>
            <a:ext cx="246063" cy="414337"/>
          </a:xfrm>
          <a:custGeom>
            <a:avLst/>
            <a:gdLst>
              <a:gd name="T0" fmla="*/ 0 w 163"/>
              <a:gd name="T1" fmla="*/ 2147483647 h 274"/>
              <a:gd name="T2" fmla="*/ 2147483647 w 163"/>
              <a:gd name="T3" fmla="*/ 2147483647 h 274"/>
              <a:gd name="T4" fmla="*/ 2147483647 w 163"/>
              <a:gd name="T5" fmla="*/ 2147483647 h 274"/>
              <a:gd name="T6" fmla="*/ 2147483647 w 163"/>
              <a:gd name="T7" fmla="*/ 2147483647 h 274"/>
              <a:gd name="T8" fmla="*/ 2147483647 w 163"/>
              <a:gd name="T9" fmla="*/ 2147483647 h 274"/>
              <a:gd name="T10" fmla="*/ 2147483647 w 163"/>
              <a:gd name="T11" fmla="*/ 2147483647 h 274"/>
              <a:gd name="T12" fmla="*/ 2147483647 w 163"/>
              <a:gd name="T13" fmla="*/ 2147483647 h 274"/>
              <a:gd name="T14" fmla="*/ 2147483647 w 163"/>
              <a:gd name="T15" fmla="*/ 2147483647 h 274"/>
              <a:gd name="T16" fmla="*/ 2147483647 w 163"/>
              <a:gd name="T17" fmla="*/ 2147483647 h 274"/>
              <a:gd name="T18" fmla="*/ 2147483647 w 163"/>
              <a:gd name="T19" fmla="*/ 2147483647 h 274"/>
              <a:gd name="T20" fmla="*/ 2147483647 w 163"/>
              <a:gd name="T21" fmla="*/ 2147483647 h 274"/>
              <a:gd name="T22" fmla="*/ 2147483647 w 163"/>
              <a:gd name="T23" fmla="*/ 2147483647 h 274"/>
              <a:gd name="T24" fmla="*/ 2147483647 w 163"/>
              <a:gd name="T25" fmla="*/ 2147483647 h 274"/>
              <a:gd name="T26" fmla="*/ 2147483647 w 163"/>
              <a:gd name="T27" fmla="*/ 2147483647 h 274"/>
              <a:gd name="T28" fmla="*/ 2147483647 w 163"/>
              <a:gd name="T29" fmla="*/ 2147483647 h 274"/>
              <a:gd name="T30" fmla="*/ 2147483647 w 163"/>
              <a:gd name="T31" fmla="*/ 2147483647 h 274"/>
              <a:gd name="T32" fmla="*/ 2147483647 w 163"/>
              <a:gd name="T33" fmla="*/ 2147483647 h 274"/>
              <a:gd name="T34" fmla="*/ 2147483647 w 163"/>
              <a:gd name="T35" fmla="*/ 2147483647 h 274"/>
              <a:gd name="T36" fmla="*/ 2147483647 w 163"/>
              <a:gd name="T37" fmla="*/ 2147483647 h 274"/>
              <a:gd name="T38" fmla="*/ 2147483647 w 163"/>
              <a:gd name="T39" fmla="*/ 2147483647 h 274"/>
              <a:gd name="T40" fmla="*/ 2147483647 w 163"/>
              <a:gd name="T41" fmla="*/ 2147483647 h 274"/>
              <a:gd name="T42" fmla="*/ 2147483647 w 163"/>
              <a:gd name="T43" fmla="*/ 2147483647 h 274"/>
              <a:gd name="T44" fmla="*/ 2147483647 w 163"/>
              <a:gd name="T45" fmla="*/ 2147483647 h 274"/>
              <a:gd name="T46" fmla="*/ 2147483647 w 163"/>
              <a:gd name="T47" fmla="*/ 2147483647 h 274"/>
              <a:gd name="T48" fmla="*/ 2147483647 w 163"/>
              <a:gd name="T49" fmla="*/ 2147483647 h 274"/>
              <a:gd name="T50" fmla="*/ 2147483647 w 163"/>
              <a:gd name="T51" fmla="*/ 2147483647 h 274"/>
              <a:gd name="T52" fmla="*/ 2147483647 w 163"/>
              <a:gd name="T53" fmla="*/ 2147483647 h 274"/>
              <a:gd name="T54" fmla="*/ 2147483647 w 163"/>
              <a:gd name="T55" fmla="*/ 2147483647 h 274"/>
              <a:gd name="T56" fmla="*/ 2147483647 w 163"/>
              <a:gd name="T57" fmla="*/ 2147483647 h 274"/>
              <a:gd name="T58" fmla="*/ 2147483647 w 163"/>
              <a:gd name="T59" fmla="*/ 2147483647 h 274"/>
              <a:gd name="T60" fmla="*/ 2147483647 w 163"/>
              <a:gd name="T61" fmla="*/ 2147483647 h 274"/>
              <a:gd name="T62" fmla="*/ 2147483647 w 163"/>
              <a:gd name="T63" fmla="*/ 2147483647 h 274"/>
              <a:gd name="T64" fmla="*/ 2147483647 w 163"/>
              <a:gd name="T65" fmla="*/ 2147483647 h 274"/>
              <a:gd name="T66" fmla="*/ 2147483647 w 163"/>
              <a:gd name="T67" fmla="*/ 2147483647 h 274"/>
              <a:gd name="T68" fmla="*/ 2147483647 w 163"/>
              <a:gd name="T69" fmla="*/ 2147483647 h 274"/>
              <a:gd name="T70" fmla="*/ 2147483647 w 163"/>
              <a:gd name="T71" fmla="*/ 0 h 274"/>
              <a:gd name="T72" fmla="*/ 2147483647 w 163"/>
              <a:gd name="T73" fmla="*/ 0 h 274"/>
              <a:gd name="T74" fmla="*/ 2147483647 w 163"/>
              <a:gd name="T75" fmla="*/ 0 h 274"/>
              <a:gd name="T76" fmla="*/ 2147483647 w 163"/>
              <a:gd name="T77" fmla="*/ 0 h 274"/>
              <a:gd name="T78" fmla="*/ 2147483647 w 163"/>
              <a:gd name="T79" fmla="*/ 2147483647 h 274"/>
              <a:gd name="T80" fmla="*/ 2147483647 w 163"/>
              <a:gd name="T81" fmla="*/ 2147483647 h 274"/>
              <a:gd name="T82" fmla="*/ 2147483647 w 163"/>
              <a:gd name="T83" fmla="*/ 2147483647 h 274"/>
              <a:gd name="T84" fmla="*/ 2147483647 w 163"/>
              <a:gd name="T85" fmla="*/ 2147483647 h 274"/>
              <a:gd name="T86" fmla="*/ 2147483647 w 163"/>
              <a:gd name="T87" fmla="*/ 2147483647 h 274"/>
              <a:gd name="T88" fmla="*/ 2147483647 w 163"/>
              <a:gd name="T89" fmla="*/ 2147483647 h 274"/>
              <a:gd name="T90" fmla="*/ 2147483647 w 163"/>
              <a:gd name="T91" fmla="*/ 2147483647 h 274"/>
              <a:gd name="T92" fmla="*/ 2147483647 w 163"/>
              <a:gd name="T93" fmla="*/ 2147483647 h 274"/>
              <a:gd name="T94" fmla="*/ 2147483647 w 163"/>
              <a:gd name="T95" fmla="*/ 2147483647 h 274"/>
              <a:gd name="T96" fmla="*/ 0 w 163"/>
              <a:gd name="T97" fmla="*/ 2147483647 h 27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63"/>
              <a:gd name="T148" fmla="*/ 0 h 274"/>
              <a:gd name="T149" fmla="*/ 163 w 163"/>
              <a:gd name="T150" fmla="*/ 274 h 274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63" h="274">
                <a:moveTo>
                  <a:pt x="0" y="19"/>
                </a:moveTo>
                <a:lnTo>
                  <a:pt x="0" y="254"/>
                </a:lnTo>
                <a:lnTo>
                  <a:pt x="0" y="255"/>
                </a:lnTo>
                <a:lnTo>
                  <a:pt x="1" y="257"/>
                </a:lnTo>
                <a:lnTo>
                  <a:pt x="1" y="258"/>
                </a:lnTo>
                <a:lnTo>
                  <a:pt x="3" y="259"/>
                </a:lnTo>
                <a:lnTo>
                  <a:pt x="4" y="260"/>
                </a:lnTo>
                <a:lnTo>
                  <a:pt x="6" y="261"/>
                </a:lnTo>
                <a:lnTo>
                  <a:pt x="8" y="263"/>
                </a:lnTo>
                <a:lnTo>
                  <a:pt x="11" y="264"/>
                </a:lnTo>
                <a:lnTo>
                  <a:pt x="14" y="265"/>
                </a:lnTo>
                <a:lnTo>
                  <a:pt x="17" y="266"/>
                </a:lnTo>
                <a:lnTo>
                  <a:pt x="20" y="267"/>
                </a:lnTo>
                <a:lnTo>
                  <a:pt x="24" y="268"/>
                </a:lnTo>
                <a:lnTo>
                  <a:pt x="27" y="268"/>
                </a:lnTo>
                <a:lnTo>
                  <a:pt x="32" y="269"/>
                </a:lnTo>
                <a:lnTo>
                  <a:pt x="36" y="270"/>
                </a:lnTo>
                <a:lnTo>
                  <a:pt x="40" y="271"/>
                </a:lnTo>
                <a:lnTo>
                  <a:pt x="45" y="271"/>
                </a:lnTo>
                <a:lnTo>
                  <a:pt x="50" y="272"/>
                </a:lnTo>
                <a:lnTo>
                  <a:pt x="55" y="272"/>
                </a:lnTo>
                <a:lnTo>
                  <a:pt x="60" y="273"/>
                </a:lnTo>
                <a:lnTo>
                  <a:pt x="65" y="273"/>
                </a:lnTo>
                <a:lnTo>
                  <a:pt x="70" y="273"/>
                </a:lnTo>
                <a:lnTo>
                  <a:pt x="76" y="273"/>
                </a:lnTo>
                <a:lnTo>
                  <a:pt x="81" y="273"/>
                </a:lnTo>
                <a:lnTo>
                  <a:pt x="86" y="273"/>
                </a:lnTo>
                <a:lnTo>
                  <a:pt x="92" y="273"/>
                </a:lnTo>
                <a:lnTo>
                  <a:pt x="97" y="273"/>
                </a:lnTo>
                <a:lnTo>
                  <a:pt x="102" y="273"/>
                </a:lnTo>
                <a:lnTo>
                  <a:pt x="107" y="272"/>
                </a:lnTo>
                <a:lnTo>
                  <a:pt x="112" y="272"/>
                </a:lnTo>
                <a:lnTo>
                  <a:pt x="117" y="271"/>
                </a:lnTo>
                <a:lnTo>
                  <a:pt x="122" y="271"/>
                </a:lnTo>
                <a:lnTo>
                  <a:pt x="126" y="270"/>
                </a:lnTo>
                <a:lnTo>
                  <a:pt x="130" y="269"/>
                </a:lnTo>
                <a:lnTo>
                  <a:pt x="135" y="268"/>
                </a:lnTo>
                <a:lnTo>
                  <a:pt x="138" y="268"/>
                </a:lnTo>
                <a:lnTo>
                  <a:pt x="142" y="267"/>
                </a:lnTo>
                <a:lnTo>
                  <a:pt x="145" y="266"/>
                </a:lnTo>
                <a:lnTo>
                  <a:pt x="148" y="265"/>
                </a:lnTo>
                <a:lnTo>
                  <a:pt x="151" y="264"/>
                </a:lnTo>
                <a:lnTo>
                  <a:pt x="154" y="263"/>
                </a:lnTo>
                <a:lnTo>
                  <a:pt x="156" y="261"/>
                </a:lnTo>
                <a:lnTo>
                  <a:pt x="158" y="260"/>
                </a:lnTo>
                <a:lnTo>
                  <a:pt x="159" y="259"/>
                </a:lnTo>
                <a:lnTo>
                  <a:pt x="161" y="258"/>
                </a:lnTo>
                <a:lnTo>
                  <a:pt x="161" y="257"/>
                </a:lnTo>
                <a:lnTo>
                  <a:pt x="162" y="255"/>
                </a:lnTo>
                <a:lnTo>
                  <a:pt x="162" y="254"/>
                </a:lnTo>
                <a:lnTo>
                  <a:pt x="162" y="19"/>
                </a:lnTo>
                <a:lnTo>
                  <a:pt x="162" y="18"/>
                </a:lnTo>
                <a:lnTo>
                  <a:pt x="161" y="16"/>
                </a:lnTo>
                <a:lnTo>
                  <a:pt x="161" y="15"/>
                </a:lnTo>
                <a:lnTo>
                  <a:pt x="159" y="14"/>
                </a:lnTo>
                <a:lnTo>
                  <a:pt x="158" y="13"/>
                </a:lnTo>
                <a:lnTo>
                  <a:pt x="156" y="12"/>
                </a:lnTo>
                <a:lnTo>
                  <a:pt x="154" y="10"/>
                </a:lnTo>
                <a:lnTo>
                  <a:pt x="151" y="9"/>
                </a:lnTo>
                <a:lnTo>
                  <a:pt x="148" y="8"/>
                </a:lnTo>
                <a:lnTo>
                  <a:pt x="145" y="7"/>
                </a:lnTo>
                <a:lnTo>
                  <a:pt x="142" y="6"/>
                </a:lnTo>
                <a:lnTo>
                  <a:pt x="138" y="5"/>
                </a:lnTo>
                <a:lnTo>
                  <a:pt x="135" y="4"/>
                </a:lnTo>
                <a:lnTo>
                  <a:pt x="130" y="4"/>
                </a:lnTo>
                <a:lnTo>
                  <a:pt x="126" y="3"/>
                </a:lnTo>
                <a:lnTo>
                  <a:pt x="122" y="2"/>
                </a:lnTo>
                <a:lnTo>
                  <a:pt x="117" y="2"/>
                </a:lnTo>
                <a:lnTo>
                  <a:pt x="112" y="1"/>
                </a:lnTo>
                <a:lnTo>
                  <a:pt x="107" y="1"/>
                </a:lnTo>
                <a:lnTo>
                  <a:pt x="102" y="0"/>
                </a:lnTo>
                <a:lnTo>
                  <a:pt x="97" y="0"/>
                </a:lnTo>
                <a:lnTo>
                  <a:pt x="92" y="0"/>
                </a:lnTo>
                <a:lnTo>
                  <a:pt x="86" y="0"/>
                </a:lnTo>
                <a:lnTo>
                  <a:pt x="81" y="0"/>
                </a:lnTo>
                <a:lnTo>
                  <a:pt x="76" y="0"/>
                </a:lnTo>
                <a:lnTo>
                  <a:pt x="70" y="0"/>
                </a:lnTo>
                <a:lnTo>
                  <a:pt x="65" y="0"/>
                </a:lnTo>
                <a:lnTo>
                  <a:pt x="60" y="0"/>
                </a:lnTo>
                <a:lnTo>
                  <a:pt x="55" y="1"/>
                </a:lnTo>
                <a:lnTo>
                  <a:pt x="50" y="1"/>
                </a:lnTo>
                <a:lnTo>
                  <a:pt x="45" y="2"/>
                </a:lnTo>
                <a:lnTo>
                  <a:pt x="40" y="2"/>
                </a:lnTo>
                <a:lnTo>
                  <a:pt x="36" y="3"/>
                </a:lnTo>
                <a:lnTo>
                  <a:pt x="32" y="4"/>
                </a:lnTo>
                <a:lnTo>
                  <a:pt x="27" y="4"/>
                </a:lnTo>
                <a:lnTo>
                  <a:pt x="24" y="5"/>
                </a:lnTo>
                <a:lnTo>
                  <a:pt x="20" y="6"/>
                </a:lnTo>
                <a:lnTo>
                  <a:pt x="17" y="7"/>
                </a:lnTo>
                <a:lnTo>
                  <a:pt x="14" y="8"/>
                </a:lnTo>
                <a:lnTo>
                  <a:pt x="11" y="9"/>
                </a:lnTo>
                <a:lnTo>
                  <a:pt x="8" y="10"/>
                </a:lnTo>
                <a:lnTo>
                  <a:pt x="6" y="12"/>
                </a:lnTo>
                <a:lnTo>
                  <a:pt x="4" y="13"/>
                </a:lnTo>
                <a:lnTo>
                  <a:pt x="3" y="14"/>
                </a:lnTo>
                <a:lnTo>
                  <a:pt x="1" y="15"/>
                </a:lnTo>
                <a:lnTo>
                  <a:pt x="1" y="16"/>
                </a:lnTo>
                <a:lnTo>
                  <a:pt x="0" y="18"/>
                </a:lnTo>
                <a:lnTo>
                  <a:pt x="0" y="19"/>
                </a:lnTo>
              </a:path>
            </a:pathLst>
          </a:custGeom>
          <a:gradFill rotWithShape="0">
            <a:gsLst>
              <a:gs pos="0">
                <a:srgbClr val="353700"/>
              </a:gs>
              <a:gs pos="50000">
                <a:srgbClr val="B3B900"/>
              </a:gs>
              <a:gs pos="100000">
                <a:srgbClr val="353700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36" name="Freeform 28"/>
          <p:cNvSpPr>
            <a:spLocks/>
          </p:cNvSpPr>
          <p:nvPr/>
        </p:nvSpPr>
        <p:spPr bwMode="auto">
          <a:xfrm>
            <a:off x="1060450" y="3362325"/>
            <a:ext cx="246063" cy="30163"/>
          </a:xfrm>
          <a:custGeom>
            <a:avLst/>
            <a:gdLst>
              <a:gd name="T0" fmla="*/ 0 w 163"/>
              <a:gd name="T1" fmla="*/ 0 h 20"/>
              <a:gd name="T2" fmla="*/ 0 w 163"/>
              <a:gd name="T3" fmla="*/ 2147483647 h 20"/>
              <a:gd name="T4" fmla="*/ 2147483647 w 163"/>
              <a:gd name="T5" fmla="*/ 2147483647 h 20"/>
              <a:gd name="T6" fmla="*/ 2147483647 w 163"/>
              <a:gd name="T7" fmla="*/ 2147483647 h 20"/>
              <a:gd name="T8" fmla="*/ 2147483647 w 163"/>
              <a:gd name="T9" fmla="*/ 2147483647 h 20"/>
              <a:gd name="T10" fmla="*/ 2147483647 w 163"/>
              <a:gd name="T11" fmla="*/ 2147483647 h 20"/>
              <a:gd name="T12" fmla="*/ 2147483647 w 163"/>
              <a:gd name="T13" fmla="*/ 2147483647 h 20"/>
              <a:gd name="T14" fmla="*/ 2147483647 w 163"/>
              <a:gd name="T15" fmla="*/ 2147483647 h 20"/>
              <a:gd name="T16" fmla="*/ 2147483647 w 163"/>
              <a:gd name="T17" fmla="*/ 2147483647 h 20"/>
              <a:gd name="T18" fmla="*/ 2147483647 w 163"/>
              <a:gd name="T19" fmla="*/ 2147483647 h 20"/>
              <a:gd name="T20" fmla="*/ 2147483647 w 163"/>
              <a:gd name="T21" fmla="*/ 2147483647 h 20"/>
              <a:gd name="T22" fmla="*/ 2147483647 w 163"/>
              <a:gd name="T23" fmla="*/ 2147483647 h 20"/>
              <a:gd name="T24" fmla="*/ 2147483647 w 163"/>
              <a:gd name="T25" fmla="*/ 2147483647 h 20"/>
              <a:gd name="T26" fmla="*/ 2147483647 w 163"/>
              <a:gd name="T27" fmla="*/ 2147483647 h 20"/>
              <a:gd name="T28" fmla="*/ 2147483647 w 163"/>
              <a:gd name="T29" fmla="*/ 2147483647 h 20"/>
              <a:gd name="T30" fmla="*/ 2147483647 w 163"/>
              <a:gd name="T31" fmla="*/ 2147483647 h 20"/>
              <a:gd name="T32" fmla="*/ 2147483647 w 163"/>
              <a:gd name="T33" fmla="*/ 2147483647 h 20"/>
              <a:gd name="T34" fmla="*/ 2147483647 w 163"/>
              <a:gd name="T35" fmla="*/ 2147483647 h 20"/>
              <a:gd name="T36" fmla="*/ 2147483647 w 163"/>
              <a:gd name="T37" fmla="*/ 2147483647 h 20"/>
              <a:gd name="T38" fmla="*/ 2147483647 w 163"/>
              <a:gd name="T39" fmla="*/ 2147483647 h 20"/>
              <a:gd name="T40" fmla="*/ 2147483647 w 163"/>
              <a:gd name="T41" fmla="*/ 2147483647 h 20"/>
              <a:gd name="T42" fmla="*/ 2147483647 w 163"/>
              <a:gd name="T43" fmla="*/ 2147483647 h 20"/>
              <a:gd name="T44" fmla="*/ 2147483647 w 163"/>
              <a:gd name="T45" fmla="*/ 2147483647 h 20"/>
              <a:gd name="T46" fmla="*/ 2147483647 w 163"/>
              <a:gd name="T47" fmla="*/ 2147483647 h 20"/>
              <a:gd name="T48" fmla="*/ 2147483647 w 163"/>
              <a:gd name="T49" fmla="*/ 2147483647 h 20"/>
              <a:gd name="T50" fmla="*/ 2147483647 w 163"/>
              <a:gd name="T51" fmla="*/ 2147483647 h 20"/>
              <a:gd name="T52" fmla="*/ 2147483647 w 163"/>
              <a:gd name="T53" fmla="*/ 2147483647 h 20"/>
              <a:gd name="T54" fmla="*/ 2147483647 w 163"/>
              <a:gd name="T55" fmla="*/ 2147483647 h 20"/>
              <a:gd name="T56" fmla="*/ 2147483647 w 163"/>
              <a:gd name="T57" fmla="*/ 2147483647 h 20"/>
              <a:gd name="T58" fmla="*/ 2147483647 w 163"/>
              <a:gd name="T59" fmla="*/ 2147483647 h 20"/>
              <a:gd name="T60" fmla="*/ 2147483647 w 163"/>
              <a:gd name="T61" fmla="*/ 2147483647 h 20"/>
              <a:gd name="T62" fmla="*/ 2147483647 w 163"/>
              <a:gd name="T63" fmla="*/ 2147483647 h 20"/>
              <a:gd name="T64" fmla="*/ 2147483647 w 163"/>
              <a:gd name="T65" fmla="*/ 2147483647 h 20"/>
              <a:gd name="T66" fmla="*/ 2147483647 w 163"/>
              <a:gd name="T67" fmla="*/ 2147483647 h 20"/>
              <a:gd name="T68" fmla="*/ 2147483647 w 163"/>
              <a:gd name="T69" fmla="*/ 2147483647 h 20"/>
              <a:gd name="T70" fmla="*/ 2147483647 w 163"/>
              <a:gd name="T71" fmla="*/ 2147483647 h 20"/>
              <a:gd name="T72" fmla="*/ 2147483647 w 163"/>
              <a:gd name="T73" fmla="*/ 2147483647 h 20"/>
              <a:gd name="T74" fmla="*/ 2147483647 w 163"/>
              <a:gd name="T75" fmla="*/ 2147483647 h 20"/>
              <a:gd name="T76" fmla="*/ 2147483647 w 163"/>
              <a:gd name="T77" fmla="*/ 2147483647 h 20"/>
              <a:gd name="T78" fmla="*/ 2147483647 w 163"/>
              <a:gd name="T79" fmla="*/ 2147483647 h 20"/>
              <a:gd name="T80" fmla="*/ 2147483647 w 163"/>
              <a:gd name="T81" fmla="*/ 2147483647 h 20"/>
              <a:gd name="T82" fmla="*/ 2147483647 w 163"/>
              <a:gd name="T83" fmla="*/ 2147483647 h 20"/>
              <a:gd name="T84" fmla="*/ 2147483647 w 163"/>
              <a:gd name="T85" fmla="*/ 2147483647 h 20"/>
              <a:gd name="T86" fmla="*/ 2147483647 w 163"/>
              <a:gd name="T87" fmla="*/ 2147483647 h 20"/>
              <a:gd name="T88" fmla="*/ 2147483647 w 163"/>
              <a:gd name="T89" fmla="*/ 2147483647 h 20"/>
              <a:gd name="T90" fmla="*/ 2147483647 w 163"/>
              <a:gd name="T91" fmla="*/ 2147483647 h 20"/>
              <a:gd name="T92" fmla="*/ 2147483647 w 163"/>
              <a:gd name="T93" fmla="*/ 2147483647 h 20"/>
              <a:gd name="T94" fmla="*/ 2147483647 w 163"/>
              <a:gd name="T95" fmla="*/ 2147483647 h 20"/>
              <a:gd name="T96" fmla="*/ 2147483647 w 163"/>
              <a:gd name="T97" fmla="*/ 0 h 2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63"/>
              <a:gd name="T148" fmla="*/ 0 h 20"/>
              <a:gd name="T149" fmla="*/ 163 w 163"/>
              <a:gd name="T150" fmla="*/ 20 h 20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63" h="20">
                <a:moveTo>
                  <a:pt x="0" y="0"/>
                </a:moveTo>
                <a:lnTo>
                  <a:pt x="0" y="1"/>
                </a:lnTo>
                <a:lnTo>
                  <a:pt x="1" y="2"/>
                </a:lnTo>
                <a:lnTo>
                  <a:pt x="1" y="4"/>
                </a:lnTo>
                <a:lnTo>
                  <a:pt x="3" y="5"/>
                </a:lnTo>
                <a:lnTo>
                  <a:pt x="4" y="6"/>
                </a:lnTo>
                <a:lnTo>
                  <a:pt x="6" y="7"/>
                </a:lnTo>
                <a:lnTo>
                  <a:pt x="8" y="8"/>
                </a:lnTo>
                <a:lnTo>
                  <a:pt x="11" y="9"/>
                </a:lnTo>
                <a:lnTo>
                  <a:pt x="14" y="10"/>
                </a:lnTo>
                <a:lnTo>
                  <a:pt x="17" y="11"/>
                </a:lnTo>
                <a:lnTo>
                  <a:pt x="20" y="12"/>
                </a:lnTo>
                <a:lnTo>
                  <a:pt x="24" y="13"/>
                </a:lnTo>
                <a:lnTo>
                  <a:pt x="27" y="14"/>
                </a:lnTo>
                <a:lnTo>
                  <a:pt x="32" y="15"/>
                </a:lnTo>
                <a:lnTo>
                  <a:pt x="36" y="16"/>
                </a:lnTo>
                <a:lnTo>
                  <a:pt x="40" y="16"/>
                </a:lnTo>
                <a:lnTo>
                  <a:pt x="45" y="17"/>
                </a:lnTo>
                <a:lnTo>
                  <a:pt x="50" y="17"/>
                </a:lnTo>
                <a:lnTo>
                  <a:pt x="55" y="18"/>
                </a:lnTo>
                <a:lnTo>
                  <a:pt x="60" y="18"/>
                </a:lnTo>
                <a:lnTo>
                  <a:pt x="65" y="18"/>
                </a:lnTo>
                <a:lnTo>
                  <a:pt x="70" y="19"/>
                </a:lnTo>
                <a:lnTo>
                  <a:pt x="76" y="19"/>
                </a:lnTo>
                <a:lnTo>
                  <a:pt x="81" y="19"/>
                </a:lnTo>
                <a:lnTo>
                  <a:pt x="86" y="19"/>
                </a:lnTo>
                <a:lnTo>
                  <a:pt x="92" y="19"/>
                </a:lnTo>
                <a:lnTo>
                  <a:pt x="97" y="18"/>
                </a:lnTo>
                <a:lnTo>
                  <a:pt x="102" y="18"/>
                </a:lnTo>
                <a:lnTo>
                  <a:pt x="107" y="18"/>
                </a:lnTo>
                <a:lnTo>
                  <a:pt x="112" y="17"/>
                </a:lnTo>
                <a:lnTo>
                  <a:pt x="117" y="17"/>
                </a:lnTo>
                <a:lnTo>
                  <a:pt x="122" y="16"/>
                </a:lnTo>
                <a:lnTo>
                  <a:pt x="126" y="16"/>
                </a:lnTo>
                <a:lnTo>
                  <a:pt x="130" y="15"/>
                </a:lnTo>
                <a:lnTo>
                  <a:pt x="135" y="14"/>
                </a:lnTo>
                <a:lnTo>
                  <a:pt x="138" y="13"/>
                </a:lnTo>
                <a:lnTo>
                  <a:pt x="142" y="12"/>
                </a:lnTo>
                <a:lnTo>
                  <a:pt x="145" y="11"/>
                </a:lnTo>
                <a:lnTo>
                  <a:pt x="148" y="10"/>
                </a:lnTo>
                <a:lnTo>
                  <a:pt x="151" y="9"/>
                </a:lnTo>
                <a:lnTo>
                  <a:pt x="154" y="8"/>
                </a:lnTo>
                <a:lnTo>
                  <a:pt x="156" y="7"/>
                </a:lnTo>
                <a:lnTo>
                  <a:pt x="158" y="6"/>
                </a:lnTo>
                <a:lnTo>
                  <a:pt x="159" y="5"/>
                </a:lnTo>
                <a:lnTo>
                  <a:pt x="161" y="4"/>
                </a:lnTo>
                <a:lnTo>
                  <a:pt x="161" y="2"/>
                </a:lnTo>
                <a:lnTo>
                  <a:pt x="162" y="1"/>
                </a:lnTo>
                <a:lnTo>
                  <a:pt x="162" y="0"/>
                </a:lnTo>
              </a:path>
            </a:pathLst>
          </a:custGeom>
          <a:gradFill rotWithShape="0">
            <a:gsLst>
              <a:gs pos="0">
                <a:srgbClr val="353700"/>
              </a:gs>
              <a:gs pos="50000">
                <a:srgbClr val="B3B900"/>
              </a:gs>
              <a:gs pos="100000">
                <a:srgbClr val="353700"/>
              </a:gs>
            </a:gsLst>
            <a:lin ang="0" scaled="1"/>
          </a:gra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37" name="AutoShape 29"/>
          <p:cNvSpPr>
            <a:spLocks noChangeArrowheads="1"/>
          </p:cNvSpPr>
          <p:nvPr/>
        </p:nvSpPr>
        <p:spPr bwMode="auto">
          <a:xfrm>
            <a:off x="842963" y="2212975"/>
            <a:ext cx="434975" cy="144463"/>
          </a:xfrm>
          <a:prstGeom prst="rightArrow">
            <a:avLst>
              <a:gd name="adj1" fmla="val 50000"/>
              <a:gd name="adj2" fmla="val 150563"/>
            </a:avLst>
          </a:prstGeom>
          <a:gradFill rotWithShape="0">
            <a:gsLst>
              <a:gs pos="0">
                <a:srgbClr val="000000"/>
              </a:gs>
              <a:gs pos="50000">
                <a:srgbClr val="00AE00"/>
              </a:gs>
              <a:gs pos="100000">
                <a:srgbClr val="000000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38" name="AutoShape 30"/>
          <p:cNvSpPr>
            <a:spLocks noChangeArrowheads="1"/>
          </p:cNvSpPr>
          <p:nvPr/>
        </p:nvSpPr>
        <p:spPr bwMode="auto">
          <a:xfrm>
            <a:off x="1931988" y="2212975"/>
            <a:ext cx="434975" cy="144463"/>
          </a:xfrm>
          <a:prstGeom prst="rightArrow">
            <a:avLst>
              <a:gd name="adj1" fmla="val 50000"/>
              <a:gd name="adj2" fmla="val 150563"/>
            </a:avLst>
          </a:prstGeom>
          <a:gradFill rotWithShape="0">
            <a:gsLst>
              <a:gs pos="0">
                <a:srgbClr val="000000"/>
              </a:gs>
              <a:gs pos="50000">
                <a:srgbClr val="00AE00"/>
              </a:gs>
              <a:gs pos="100000">
                <a:srgbClr val="000000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39" name="AutoShape 31"/>
          <p:cNvSpPr>
            <a:spLocks noChangeArrowheads="1"/>
          </p:cNvSpPr>
          <p:nvPr/>
        </p:nvSpPr>
        <p:spPr bwMode="auto">
          <a:xfrm>
            <a:off x="3021013" y="2212975"/>
            <a:ext cx="436562" cy="144463"/>
          </a:xfrm>
          <a:prstGeom prst="rightArrow">
            <a:avLst>
              <a:gd name="adj1" fmla="val 50000"/>
              <a:gd name="adj2" fmla="val 151112"/>
            </a:avLst>
          </a:prstGeom>
          <a:gradFill rotWithShape="0">
            <a:gsLst>
              <a:gs pos="0">
                <a:srgbClr val="000000"/>
              </a:gs>
              <a:gs pos="50000">
                <a:srgbClr val="00AE00"/>
              </a:gs>
              <a:gs pos="100000">
                <a:srgbClr val="000000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40" name="AutoShape 32"/>
          <p:cNvSpPr>
            <a:spLocks noChangeArrowheads="1"/>
          </p:cNvSpPr>
          <p:nvPr/>
        </p:nvSpPr>
        <p:spPr bwMode="auto">
          <a:xfrm>
            <a:off x="4110038" y="2212975"/>
            <a:ext cx="436562" cy="144463"/>
          </a:xfrm>
          <a:prstGeom prst="rightArrow">
            <a:avLst>
              <a:gd name="adj1" fmla="val 50000"/>
              <a:gd name="adj2" fmla="val 151112"/>
            </a:avLst>
          </a:prstGeom>
          <a:gradFill rotWithShape="0">
            <a:gsLst>
              <a:gs pos="0">
                <a:srgbClr val="000000"/>
              </a:gs>
              <a:gs pos="50000">
                <a:srgbClr val="00AE00"/>
              </a:gs>
              <a:gs pos="100000">
                <a:srgbClr val="000000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41" name="AutoShape 33"/>
          <p:cNvSpPr>
            <a:spLocks noChangeArrowheads="1"/>
          </p:cNvSpPr>
          <p:nvPr/>
        </p:nvSpPr>
        <p:spPr bwMode="auto">
          <a:xfrm>
            <a:off x="5207000" y="1995488"/>
            <a:ext cx="284163" cy="146050"/>
          </a:xfrm>
          <a:prstGeom prst="rightArrow">
            <a:avLst>
              <a:gd name="adj1" fmla="val 50000"/>
              <a:gd name="adj2" fmla="val 97292"/>
            </a:avLst>
          </a:prstGeom>
          <a:gradFill rotWithShape="0">
            <a:gsLst>
              <a:gs pos="0">
                <a:srgbClr val="000000"/>
              </a:gs>
              <a:gs pos="50000">
                <a:srgbClr val="00AE00"/>
              </a:gs>
              <a:gs pos="100000">
                <a:srgbClr val="000000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42" name="AutoShape 34"/>
          <p:cNvSpPr>
            <a:spLocks noChangeArrowheads="1"/>
          </p:cNvSpPr>
          <p:nvPr/>
        </p:nvSpPr>
        <p:spPr bwMode="auto">
          <a:xfrm>
            <a:off x="5207000" y="2574925"/>
            <a:ext cx="284163" cy="144463"/>
          </a:xfrm>
          <a:prstGeom prst="rightArrow">
            <a:avLst>
              <a:gd name="adj1" fmla="val 50000"/>
              <a:gd name="adj2" fmla="val 98361"/>
            </a:avLst>
          </a:prstGeom>
          <a:gradFill rotWithShape="0">
            <a:gsLst>
              <a:gs pos="0">
                <a:srgbClr val="000000"/>
              </a:gs>
              <a:gs pos="50000">
                <a:srgbClr val="00AE00"/>
              </a:gs>
              <a:gs pos="100000">
                <a:srgbClr val="000000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5491163" y="1851025"/>
            <a:ext cx="1330325" cy="968375"/>
            <a:chOff x="3552" y="1780"/>
            <a:chExt cx="976" cy="642"/>
          </a:xfrm>
        </p:grpSpPr>
        <p:sp>
          <p:nvSpPr>
            <p:cNvPr id="17610" name="Oval 36"/>
            <p:cNvSpPr>
              <a:spLocks noChangeArrowheads="1"/>
            </p:cNvSpPr>
            <p:nvPr/>
          </p:nvSpPr>
          <p:spPr bwMode="auto">
            <a:xfrm>
              <a:off x="3552" y="1780"/>
              <a:ext cx="787" cy="258"/>
            </a:xfrm>
            <a:prstGeom prst="ellipse">
              <a:avLst/>
            </a:prstGeom>
            <a:solidFill>
              <a:srgbClr val="FCD1C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611" name="Oval 37"/>
            <p:cNvSpPr>
              <a:spLocks noChangeArrowheads="1"/>
            </p:cNvSpPr>
            <p:nvPr/>
          </p:nvSpPr>
          <p:spPr bwMode="auto">
            <a:xfrm>
              <a:off x="3552" y="2164"/>
              <a:ext cx="787" cy="258"/>
            </a:xfrm>
            <a:prstGeom prst="ellipse">
              <a:avLst/>
            </a:prstGeom>
            <a:solidFill>
              <a:srgbClr val="A2FFA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612" name="Freeform 38"/>
            <p:cNvSpPr>
              <a:spLocks/>
            </p:cNvSpPr>
            <p:nvPr/>
          </p:nvSpPr>
          <p:spPr bwMode="auto">
            <a:xfrm>
              <a:off x="3735" y="1811"/>
              <a:ext cx="248" cy="87"/>
            </a:xfrm>
            <a:custGeom>
              <a:avLst/>
              <a:gdLst>
                <a:gd name="T0" fmla="*/ 0 w 248"/>
                <a:gd name="T1" fmla="*/ 75 h 87"/>
                <a:gd name="T2" fmla="*/ 0 w 248"/>
                <a:gd name="T3" fmla="*/ 0 h 87"/>
                <a:gd name="T4" fmla="*/ 247 w 248"/>
                <a:gd name="T5" fmla="*/ 0 h 87"/>
                <a:gd name="T6" fmla="*/ 247 w 248"/>
                <a:gd name="T7" fmla="*/ 75 h 87"/>
                <a:gd name="T8" fmla="*/ 239 w 248"/>
                <a:gd name="T9" fmla="*/ 72 h 87"/>
                <a:gd name="T10" fmla="*/ 230 w 248"/>
                <a:gd name="T11" fmla="*/ 70 h 87"/>
                <a:gd name="T12" fmla="*/ 220 w 248"/>
                <a:gd name="T13" fmla="*/ 68 h 87"/>
                <a:gd name="T14" fmla="*/ 211 w 248"/>
                <a:gd name="T15" fmla="*/ 66 h 87"/>
                <a:gd name="T16" fmla="*/ 201 w 248"/>
                <a:gd name="T17" fmla="*/ 65 h 87"/>
                <a:gd name="T18" fmla="*/ 190 w 248"/>
                <a:gd name="T19" fmla="*/ 65 h 87"/>
                <a:gd name="T20" fmla="*/ 180 w 248"/>
                <a:gd name="T21" fmla="*/ 65 h 87"/>
                <a:gd name="T22" fmla="*/ 170 w 248"/>
                <a:gd name="T23" fmla="*/ 65 h 87"/>
                <a:gd name="T24" fmla="*/ 160 w 248"/>
                <a:gd name="T25" fmla="*/ 66 h 87"/>
                <a:gd name="T26" fmla="*/ 150 w 248"/>
                <a:gd name="T27" fmla="*/ 68 h 87"/>
                <a:gd name="T28" fmla="*/ 141 w 248"/>
                <a:gd name="T29" fmla="*/ 70 h 87"/>
                <a:gd name="T30" fmla="*/ 132 w 248"/>
                <a:gd name="T31" fmla="*/ 72 h 87"/>
                <a:gd name="T32" fmla="*/ 123 w 248"/>
                <a:gd name="T33" fmla="*/ 75 h 87"/>
                <a:gd name="T34" fmla="*/ 115 w 248"/>
                <a:gd name="T35" fmla="*/ 78 h 87"/>
                <a:gd name="T36" fmla="*/ 106 w 248"/>
                <a:gd name="T37" fmla="*/ 81 h 87"/>
                <a:gd name="T38" fmla="*/ 97 w 248"/>
                <a:gd name="T39" fmla="*/ 83 h 87"/>
                <a:gd name="T40" fmla="*/ 87 w 248"/>
                <a:gd name="T41" fmla="*/ 84 h 87"/>
                <a:gd name="T42" fmla="*/ 77 w 248"/>
                <a:gd name="T43" fmla="*/ 85 h 87"/>
                <a:gd name="T44" fmla="*/ 67 w 248"/>
                <a:gd name="T45" fmla="*/ 86 h 87"/>
                <a:gd name="T46" fmla="*/ 57 w 248"/>
                <a:gd name="T47" fmla="*/ 86 h 87"/>
                <a:gd name="T48" fmla="*/ 46 w 248"/>
                <a:gd name="T49" fmla="*/ 85 h 87"/>
                <a:gd name="T50" fmla="*/ 36 w 248"/>
                <a:gd name="T51" fmla="*/ 84 h 87"/>
                <a:gd name="T52" fmla="*/ 27 w 248"/>
                <a:gd name="T53" fmla="*/ 83 h 87"/>
                <a:gd name="T54" fmla="*/ 17 w 248"/>
                <a:gd name="T55" fmla="*/ 81 h 87"/>
                <a:gd name="T56" fmla="*/ 8 w 248"/>
                <a:gd name="T57" fmla="*/ 78 h 87"/>
                <a:gd name="T58" fmla="*/ 0 w 248"/>
                <a:gd name="T59" fmla="*/ 75 h 8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8"/>
                <a:gd name="T91" fmla="*/ 0 h 87"/>
                <a:gd name="T92" fmla="*/ 248 w 248"/>
                <a:gd name="T93" fmla="*/ 87 h 8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8" h="87">
                  <a:moveTo>
                    <a:pt x="0" y="75"/>
                  </a:moveTo>
                  <a:lnTo>
                    <a:pt x="0" y="0"/>
                  </a:lnTo>
                  <a:lnTo>
                    <a:pt x="247" y="0"/>
                  </a:lnTo>
                  <a:lnTo>
                    <a:pt x="247" y="75"/>
                  </a:lnTo>
                  <a:lnTo>
                    <a:pt x="239" y="72"/>
                  </a:lnTo>
                  <a:lnTo>
                    <a:pt x="230" y="70"/>
                  </a:lnTo>
                  <a:lnTo>
                    <a:pt x="220" y="68"/>
                  </a:lnTo>
                  <a:lnTo>
                    <a:pt x="211" y="66"/>
                  </a:lnTo>
                  <a:lnTo>
                    <a:pt x="201" y="65"/>
                  </a:lnTo>
                  <a:lnTo>
                    <a:pt x="190" y="65"/>
                  </a:lnTo>
                  <a:lnTo>
                    <a:pt x="180" y="65"/>
                  </a:lnTo>
                  <a:lnTo>
                    <a:pt x="170" y="65"/>
                  </a:lnTo>
                  <a:lnTo>
                    <a:pt x="160" y="66"/>
                  </a:lnTo>
                  <a:lnTo>
                    <a:pt x="150" y="68"/>
                  </a:lnTo>
                  <a:lnTo>
                    <a:pt x="141" y="70"/>
                  </a:lnTo>
                  <a:lnTo>
                    <a:pt x="132" y="72"/>
                  </a:lnTo>
                  <a:lnTo>
                    <a:pt x="123" y="75"/>
                  </a:lnTo>
                  <a:lnTo>
                    <a:pt x="115" y="78"/>
                  </a:lnTo>
                  <a:lnTo>
                    <a:pt x="106" y="81"/>
                  </a:lnTo>
                  <a:lnTo>
                    <a:pt x="97" y="83"/>
                  </a:lnTo>
                  <a:lnTo>
                    <a:pt x="87" y="84"/>
                  </a:lnTo>
                  <a:lnTo>
                    <a:pt x="77" y="85"/>
                  </a:lnTo>
                  <a:lnTo>
                    <a:pt x="67" y="86"/>
                  </a:lnTo>
                  <a:lnTo>
                    <a:pt x="57" y="86"/>
                  </a:lnTo>
                  <a:lnTo>
                    <a:pt x="46" y="85"/>
                  </a:lnTo>
                  <a:lnTo>
                    <a:pt x="36" y="84"/>
                  </a:lnTo>
                  <a:lnTo>
                    <a:pt x="27" y="83"/>
                  </a:lnTo>
                  <a:lnTo>
                    <a:pt x="17" y="81"/>
                  </a:lnTo>
                  <a:lnTo>
                    <a:pt x="8" y="78"/>
                  </a:lnTo>
                  <a:lnTo>
                    <a:pt x="0" y="75"/>
                  </a:lnTo>
                </a:path>
              </a:pathLst>
            </a:custGeom>
            <a:solidFill>
              <a:schemeClr val="hlink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7613" name="Rectangle 39"/>
            <p:cNvSpPr>
              <a:spLocks noChangeArrowheads="1"/>
            </p:cNvSpPr>
            <p:nvPr/>
          </p:nvSpPr>
          <p:spPr bwMode="auto">
            <a:xfrm>
              <a:off x="3801" y="1818"/>
              <a:ext cx="116" cy="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614" name="Freeform 40"/>
            <p:cNvSpPr>
              <a:spLocks/>
            </p:cNvSpPr>
            <p:nvPr/>
          </p:nvSpPr>
          <p:spPr bwMode="auto">
            <a:xfrm>
              <a:off x="3801" y="1845"/>
              <a:ext cx="248" cy="76"/>
            </a:xfrm>
            <a:custGeom>
              <a:avLst/>
              <a:gdLst>
                <a:gd name="T0" fmla="*/ 0 w 248"/>
                <a:gd name="T1" fmla="*/ 66 h 76"/>
                <a:gd name="T2" fmla="*/ 0 w 248"/>
                <a:gd name="T3" fmla="*/ 0 h 76"/>
                <a:gd name="T4" fmla="*/ 247 w 248"/>
                <a:gd name="T5" fmla="*/ 0 h 76"/>
                <a:gd name="T6" fmla="*/ 247 w 248"/>
                <a:gd name="T7" fmla="*/ 66 h 76"/>
                <a:gd name="T8" fmla="*/ 239 w 248"/>
                <a:gd name="T9" fmla="*/ 63 h 76"/>
                <a:gd name="T10" fmla="*/ 230 w 248"/>
                <a:gd name="T11" fmla="*/ 61 h 76"/>
                <a:gd name="T12" fmla="*/ 220 w 248"/>
                <a:gd name="T13" fmla="*/ 59 h 76"/>
                <a:gd name="T14" fmla="*/ 211 w 248"/>
                <a:gd name="T15" fmla="*/ 58 h 76"/>
                <a:gd name="T16" fmla="*/ 201 w 248"/>
                <a:gd name="T17" fmla="*/ 57 h 76"/>
                <a:gd name="T18" fmla="*/ 190 w 248"/>
                <a:gd name="T19" fmla="*/ 56 h 76"/>
                <a:gd name="T20" fmla="*/ 180 w 248"/>
                <a:gd name="T21" fmla="*/ 56 h 76"/>
                <a:gd name="T22" fmla="*/ 170 w 248"/>
                <a:gd name="T23" fmla="*/ 57 h 76"/>
                <a:gd name="T24" fmla="*/ 160 w 248"/>
                <a:gd name="T25" fmla="*/ 58 h 76"/>
                <a:gd name="T26" fmla="*/ 150 w 248"/>
                <a:gd name="T27" fmla="*/ 59 h 76"/>
                <a:gd name="T28" fmla="*/ 141 w 248"/>
                <a:gd name="T29" fmla="*/ 61 h 76"/>
                <a:gd name="T30" fmla="*/ 132 w 248"/>
                <a:gd name="T31" fmla="*/ 63 h 76"/>
                <a:gd name="T32" fmla="*/ 123 w 248"/>
                <a:gd name="T33" fmla="*/ 66 h 76"/>
                <a:gd name="T34" fmla="*/ 115 w 248"/>
                <a:gd name="T35" fmla="*/ 68 h 76"/>
                <a:gd name="T36" fmla="*/ 106 w 248"/>
                <a:gd name="T37" fmla="*/ 71 h 76"/>
                <a:gd name="T38" fmla="*/ 97 w 248"/>
                <a:gd name="T39" fmla="*/ 72 h 76"/>
                <a:gd name="T40" fmla="*/ 87 w 248"/>
                <a:gd name="T41" fmla="*/ 73 h 76"/>
                <a:gd name="T42" fmla="*/ 77 w 248"/>
                <a:gd name="T43" fmla="*/ 74 h 76"/>
                <a:gd name="T44" fmla="*/ 67 w 248"/>
                <a:gd name="T45" fmla="*/ 75 h 76"/>
                <a:gd name="T46" fmla="*/ 57 w 248"/>
                <a:gd name="T47" fmla="*/ 75 h 76"/>
                <a:gd name="T48" fmla="*/ 46 w 248"/>
                <a:gd name="T49" fmla="*/ 74 h 76"/>
                <a:gd name="T50" fmla="*/ 36 w 248"/>
                <a:gd name="T51" fmla="*/ 73 h 76"/>
                <a:gd name="T52" fmla="*/ 27 w 248"/>
                <a:gd name="T53" fmla="*/ 72 h 76"/>
                <a:gd name="T54" fmla="*/ 17 w 248"/>
                <a:gd name="T55" fmla="*/ 71 h 76"/>
                <a:gd name="T56" fmla="*/ 8 w 248"/>
                <a:gd name="T57" fmla="*/ 68 h 76"/>
                <a:gd name="T58" fmla="*/ 0 w 248"/>
                <a:gd name="T59" fmla="*/ 66 h 7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8"/>
                <a:gd name="T91" fmla="*/ 0 h 76"/>
                <a:gd name="T92" fmla="*/ 248 w 248"/>
                <a:gd name="T93" fmla="*/ 76 h 7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8" h="76">
                  <a:moveTo>
                    <a:pt x="0" y="66"/>
                  </a:moveTo>
                  <a:lnTo>
                    <a:pt x="0" y="0"/>
                  </a:lnTo>
                  <a:lnTo>
                    <a:pt x="247" y="0"/>
                  </a:lnTo>
                  <a:lnTo>
                    <a:pt x="247" y="66"/>
                  </a:lnTo>
                  <a:lnTo>
                    <a:pt x="239" y="63"/>
                  </a:lnTo>
                  <a:lnTo>
                    <a:pt x="230" y="61"/>
                  </a:lnTo>
                  <a:lnTo>
                    <a:pt x="220" y="59"/>
                  </a:lnTo>
                  <a:lnTo>
                    <a:pt x="211" y="58"/>
                  </a:lnTo>
                  <a:lnTo>
                    <a:pt x="201" y="57"/>
                  </a:lnTo>
                  <a:lnTo>
                    <a:pt x="190" y="56"/>
                  </a:lnTo>
                  <a:lnTo>
                    <a:pt x="180" y="56"/>
                  </a:lnTo>
                  <a:lnTo>
                    <a:pt x="170" y="57"/>
                  </a:lnTo>
                  <a:lnTo>
                    <a:pt x="160" y="58"/>
                  </a:lnTo>
                  <a:lnTo>
                    <a:pt x="150" y="59"/>
                  </a:lnTo>
                  <a:lnTo>
                    <a:pt x="141" y="61"/>
                  </a:lnTo>
                  <a:lnTo>
                    <a:pt x="132" y="63"/>
                  </a:lnTo>
                  <a:lnTo>
                    <a:pt x="123" y="66"/>
                  </a:lnTo>
                  <a:lnTo>
                    <a:pt x="115" y="68"/>
                  </a:lnTo>
                  <a:lnTo>
                    <a:pt x="106" y="71"/>
                  </a:lnTo>
                  <a:lnTo>
                    <a:pt x="97" y="72"/>
                  </a:lnTo>
                  <a:lnTo>
                    <a:pt x="87" y="73"/>
                  </a:lnTo>
                  <a:lnTo>
                    <a:pt x="77" y="74"/>
                  </a:lnTo>
                  <a:lnTo>
                    <a:pt x="67" y="75"/>
                  </a:lnTo>
                  <a:lnTo>
                    <a:pt x="57" y="75"/>
                  </a:lnTo>
                  <a:lnTo>
                    <a:pt x="46" y="74"/>
                  </a:lnTo>
                  <a:lnTo>
                    <a:pt x="36" y="73"/>
                  </a:lnTo>
                  <a:lnTo>
                    <a:pt x="27" y="72"/>
                  </a:lnTo>
                  <a:lnTo>
                    <a:pt x="17" y="71"/>
                  </a:lnTo>
                  <a:lnTo>
                    <a:pt x="8" y="68"/>
                  </a:lnTo>
                  <a:lnTo>
                    <a:pt x="0" y="66"/>
                  </a:lnTo>
                </a:path>
              </a:pathLst>
            </a:custGeom>
            <a:solidFill>
              <a:srgbClr val="A2BC61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7615" name="Rectangle 41"/>
            <p:cNvSpPr>
              <a:spLocks noChangeArrowheads="1"/>
            </p:cNvSpPr>
            <p:nvPr/>
          </p:nvSpPr>
          <p:spPr bwMode="auto">
            <a:xfrm>
              <a:off x="3867" y="1851"/>
              <a:ext cx="116" cy="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616" name="Freeform 42"/>
            <p:cNvSpPr>
              <a:spLocks/>
            </p:cNvSpPr>
            <p:nvPr/>
          </p:nvSpPr>
          <p:spPr bwMode="auto">
            <a:xfrm>
              <a:off x="3868" y="1877"/>
              <a:ext cx="247" cy="87"/>
            </a:xfrm>
            <a:custGeom>
              <a:avLst/>
              <a:gdLst>
                <a:gd name="T0" fmla="*/ 0 w 247"/>
                <a:gd name="T1" fmla="*/ 75 h 87"/>
                <a:gd name="T2" fmla="*/ 0 w 247"/>
                <a:gd name="T3" fmla="*/ 0 h 87"/>
                <a:gd name="T4" fmla="*/ 246 w 247"/>
                <a:gd name="T5" fmla="*/ 0 h 87"/>
                <a:gd name="T6" fmla="*/ 246 w 247"/>
                <a:gd name="T7" fmla="*/ 75 h 87"/>
                <a:gd name="T8" fmla="*/ 238 w 247"/>
                <a:gd name="T9" fmla="*/ 72 h 87"/>
                <a:gd name="T10" fmla="*/ 229 w 247"/>
                <a:gd name="T11" fmla="*/ 70 h 87"/>
                <a:gd name="T12" fmla="*/ 220 w 247"/>
                <a:gd name="T13" fmla="*/ 68 h 87"/>
                <a:gd name="T14" fmla="*/ 210 w 247"/>
                <a:gd name="T15" fmla="*/ 66 h 87"/>
                <a:gd name="T16" fmla="*/ 200 w 247"/>
                <a:gd name="T17" fmla="*/ 65 h 87"/>
                <a:gd name="T18" fmla="*/ 190 w 247"/>
                <a:gd name="T19" fmla="*/ 65 h 87"/>
                <a:gd name="T20" fmla="*/ 180 w 247"/>
                <a:gd name="T21" fmla="*/ 65 h 87"/>
                <a:gd name="T22" fmla="*/ 169 w 247"/>
                <a:gd name="T23" fmla="*/ 65 h 87"/>
                <a:gd name="T24" fmla="*/ 160 w 247"/>
                <a:gd name="T25" fmla="*/ 66 h 87"/>
                <a:gd name="T26" fmla="*/ 150 w 247"/>
                <a:gd name="T27" fmla="*/ 68 h 87"/>
                <a:gd name="T28" fmla="*/ 140 w 247"/>
                <a:gd name="T29" fmla="*/ 70 h 87"/>
                <a:gd name="T30" fmla="*/ 131 w 247"/>
                <a:gd name="T31" fmla="*/ 72 h 87"/>
                <a:gd name="T32" fmla="*/ 123 w 247"/>
                <a:gd name="T33" fmla="*/ 75 h 87"/>
                <a:gd name="T34" fmla="*/ 115 w 247"/>
                <a:gd name="T35" fmla="*/ 78 h 87"/>
                <a:gd name="T36" fmla="*/ 106 w 247"/>
                <a:gd name="T37" fmla="*/ 81 h 87"/>
                <a:gd name="T38" fmla="*/ 96 w 247"/>
                <a:gd name="T39" fmla="*/ 83 h 87"/>
                <a:gd name="T40" fmla="*/ 86 w 247"/>
                <a:gd name="T41" fmla="*/ 84 h 87"/>
                <a:gd name="T42" fmla="*/ 77 w 247"/>
                <a:gd name="T43" fmla="*/ 85 h 87"/>
                <a:gd name="T44" fmla="*/ 66 w 247"/>
                <a:gd name="T45" fmla="*/ 86 h 87"/>
                <a:gd name="T46" fmla="*/ 56 w 247"/>
                <a:gd name="T47" fmla="*/ 86 h 87"/>
                <a:gd name="T48" fmla="*/ 46 w 247"/>
                <a:gd name="T49" fmla="*/ 85 h 87"/>
                <a:gd name="T50" fmla="*/ 36 w 247"/>
                <a:gd name="T51" fmla="*/ 84 h 87"/>
                <a:gd name="T52" fmla="*/ 26 w 247"/>
                <a:gd name="T53" fmla="*/ 83 h 87"/>
                <a:gd name="T54" fmla="*/ 17 w 247"/>
                <a:gd name="T55" fmla="*/ 81 h 87"/>
                <a:gd name="T56" fmla="*/ 8 w 247"/>
                <a:gd name="T57" fmla="*/ 78 h 87"/>
                <a:gd name="T58" fmla="*/ 0 w 247"/>
                <a:gd name="T59" fmla="*/ 75 h 8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7"/>
                <a:gd name="T91" fmla="*/ 0 h 87"/>
                <a:gd name="T92" fmla="*/ 247 w 247"/>
                <a:gd name="T93" fmla="*/ 87 h 8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7" h="87">
                  <a:moveTo>
                    <a:pt x="0" y="75"/>
                  </a:moveTo>
                  <a:lnTo>
                    <a:pt x="0" y="0"/>
                  </a:lnTo>
                  <a:lnTo>
                    <a:pt x="246" y="0"/>
                  </a:lnTo>
                  <a:lnTo>
                    <a:pt x="246" y="75"/>
                  </a:lnTo>
                  <a:lnTo>
                    <a:pt x="238" y="72"/>
                  </a:lnTo>
                  <a:lnTo>
                    <a:pt x="229" y="70"/>
                  </a:lnTo>
                  <a:lnTo>
                    <a:pt x="220" y="68"/>
                  </a:lnTo>
                  <a:lnTo>
                    <a:pt x="210" y="66"/>
                  </a:lnTo>
                  <a:lnTo>
                    <a:pt x="200" y="65"/>
                  </a:lnTo>
                  <a:lnTo>
                    <a:pt x="190" y="65"/>
                  </a:lnTo>
                  <a:lnTo>
                    <a:pt x="180" y="65"/>
                  </a:lnTo>
                  <a:lnTo>
                    <a:pt x="169" y="65"/>
                  </a:lnTo>
                  <a:lnTo>
                    <a:pt x="160" y="66"/>
                  </a:lnTo>
                  <a:lnTo>
                    <a:pt x="150" y="68"/>
                  </a:lnTo>
                  <a:lnTo>
                    <a:pt x="140" y="70"/>
                  </a:lnTo>
                  <a:lnTo>
                    <a:pt x="131" y="72"/>
                  </a:lnTo>
                  <a:lnTo>
                    <a:pt x="123" y="75"/>
                  </a:lnTo>
                  <a:lnTo>
                    <a:pt x="115" y="78"/>
                  </a:lnTo>
                  <a:lnTo>
                    <a:pt x="106" y="81"/>
                  </a:lnTo>
                  <a:lnTo>
                    <a:pt x="96" y="83"/>
                  </a:lnTo>
                  <a:lnTo>
                    <a:pt x="86" y="84"/>
                  </a:lnTo>
                  <a:lnTo>
                    <a:pt x="77" y="85"/>
                  </a:lnTo>
                  <a:lnTo>
                    <a:pt x="66" y="86"/>
                  </a:lnTo>
                  <a:lnTo>
                    <a:pt x="56" y="86"/>
                  </a:lnTo>
                  <a:lnTo>
                    <a:pt x="46" y="85"/>
                  </a:lnTo>
                  <a:lnTo>
                    <a:pt x="36" y="84"/>
                  </a:lnTo>
                  <a:lnTo>
                    <a:pt x="26" y="83"/>
                  </a:lnTo>
                  <a:lnTo>
                    <a:pt x="17" y="81"/>
                  </a:lnTo>
                  <a:lnTo>
                    <a:pt x="8" y="78"/>
                  </a:lnTo>
                  <a:lnTo>
                    <a:pt x="0" y="7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7617" name="Rectangle 43"/>
            <p:cNvSpPr>
              <a:spLocks noChangeArrowheads="1"/>
            </p:cNvSpPr>
            <p:nvPr/>
          </p:nvSpPr>
          <p:spPr bwMode="auto">
            <a:xfrm>
              <a:off x="3933" y="1884"/>
              <a:ext cx="116" cy="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618" name="Freeform 44"/>
            <p:cNvSpPr>
              <a:spLocks/>
            </p:cNvSpPr>
            <p:nvPr/>
          </p:nvSpPr>
          <p:spPr bwMode="auto">
            <a:xfrm>
              <a:off x="3934" y="1911"/>
              <a:ext cx="247" cy="87"/>
            </a:xfrm>
            <a:custGeom>
              <a:avLst/>
              <a:gdLst>
                <a:gd name="T0" fmla="*/ 0 w 247"/>
                <a:gd name="T1" fmla="*/ 75 h 87"/>
                <a:gd name="T2" fmla="*/ 0 w 247"/>
                <a:gd name="T3" fmla="*/ 0 h 87"/>
                <a:gd name="T4" fmla="*/ 246 w 247"/>
                <a:gd name="T5" fmla="*/ 0 h 87"/>
                <a:gd name="T6" fmla="*/ 246 w 247"/>
                <a:gd name="T7" fmla="*/ 75 h 87"/>
                <a:gd name="T8" fmla="*/ 238 w 247"/>
                <a:gd name="T9" fmla="*/ 72 h 87"/>
                <a:gd name="T10" fmla="*/ 229 w 247"/>
                <a:gd name="T11" fmla="*/ 70 h 87"/>
                <a:gd name="T12" fmla="*/ 220 w 247"/>
                <a:gd name="T13" fmla="*/ 68 h 87"/>
                <a:gd name="T14" fmla="*/ 210 w 247"/>
                <a:gd name="T15" fmla="*/ 66 h 87"/>
                <a:gd name="T16" fmla="*/ 200 w 247"/>
                <a:gd name="T17" fmla="*/ 65 h 87"/>
                <a:gd name="T18" fmla="*/ 190 w 247"/>
                <a:gd name="T19" fmla="*/ 65 h 87"/>
                <a:gd name="T20" fmla="*/ 180 w 247"/>
                <a:gd name="T21" fmla="*/ 65 h 87"/>
                <a:gd name="T22" fmla="*/ 169 w 247"/>
                <a:gd name="T23" fmla="*/ 65 h 87"/>
                <a:gd name="T24" fmla="*/ 160 w 247"/>
                <a:gd name="T25" fmla="*/ 66 h 87"/>
                <a:gd name="T26" fmla="*/ 150 w 247"/>
                <a:gd name="T27" fmla="*/ 68 h 87"/>
                <a:gd name="T28" fmla="*/ 140 w 247"/>
                <a:gd name="T29" fmla="*/ 70 h 87"/>
                <a:gd name="T30" fmla="*/ 131 w 247"/>
                <a:gd name="T31" fmla="*/ 72 h 87"/>
                <a:gd name="T32" fmla="*/ 123 w 247"/>
                <a:gd name="T33" fmla="*/ 75 h 87"/>
                <a:gd name="T34" fmla="*/ 115 w 247"/>
                <a:gd name="T35" fmla="*/ 78 h 87"/>
                <a:gd name="T36" fmla="*/ 106 w 247"/>
                <a:gd name="T37" fmla="*/ 81 h 87"/>
                <a:gd name="T38" fmla="*/ 96 w 247"/>
                <a:gd name="T39" fmla="*/ 83 h 87"/>
                <a:gd name="T40" fmla="*/ 86 w 247"/>
                <a:gd name="T41" fmla="*/ 84 h 87"/>
                <a:gd name="T42" fmla="*/ 77 w 247"/>
                <a:gd name="T43" fmla="*/ 85 h 87"/>
                <a:gd name="T44" fmla="*/ 66 w 247"/>
                <a:gd name="T45" fmla="*/ 86 h 87"/>
                <a:gd name="T46" fmla="*/ 56 w 247"/>
                <a:gd name="T47" fmla="*/ 86 h 87"/>
                <a:gd name="T48" fmla="*/ 46 w 247"/>
                <a:gd name="T49" fmla="*/ 85 h 87"/>
                <a:gd name="T50" fmla="*/ 36 w 247"/>
                <a:gd name="T51" fmla="*/ 84 h 87"/>
                <a:gd name="T52" fmla="*/ 26 w 247"/>
                <a:gd name="T53" fmla="*/ 83 h 87"/>
                <a:gd name="T54" fmla="*/ 17 w 247"/>
                <a:gd name="T55" fmla="*/ 81 h 87"/>
                <a:gd name="T56" fmla="*/ 8 w 247"/>
                <a:gd name="T57" fmla="*/ 78 h 87"/>
                <a:gd name="T58" fmla="*/ 0 w 247"/>
                <a:gd name="T59" fmla="*/ 75 h 8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7"/>
                <a:gd name="T91" fmla="*/ 0 h 87"/>
                <a:gd name="T92" fmla="*/ 247 w 247"/>
                <a:gd name="T93" fmla="*/ 87 h 8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7" h="87">
                  <a:moveTo>
                    <a:pt x="0" y="75"/>
                  </a:moveTo>
                  <a:lnTo>
                    <a:pt x="0" y="0"/>
                  </a:lnTo>
                  <a:lnTo>
                    <a:pt x="246" y="0"/>
                  </a:lnTo>
                  <a:lnTo>
                    <a:pt x="246" y="75"/>
                  </a:lnTo>
                  <a:lnTo>
                    <a:pt x="238" y="72"/>
                  </a:lnTo>
                  <a:lnTo>
                    <a:pt x="229" y="70"/>
                  </a:lnTo>
                  <a:lnTo>
                    <a:pt x="220" y="68"/>
                  </a:lnTo>
                  <a:lnTo>
                    <a:pt x="210" y="66"/>
                  </a:lnTo>
                  <a:lnTo>
                    <a:pt x="200" y="65"/>
                  </a:lnTo>
                  <a:lnTo>
                    <a:pt x="190" y="65"/>
                  </a:lnTo>
                  <a:lnTo>
                    <a:pt x="180" y="65"/>
                  </a:lnTo>
                  <a:lnTo>
                    <a:pt x="169" y="65"/>
                  </a:lnTo>
                  <a:lnTo>
                    <a:pt x="160" y="66"/>
                  </a:lnTo>
                  <a:lnTo>
                    <a:pt x="150" y="68"/>
                  </a:lnTo>
                  <a:lnTo>
                    <a:pt x="140" y="70"/>
                  </a:lnTo>
                  <a:lnTo>
                    <a:pt x="131" y="72"/>
                  </a:lnTo>
                  <a:lnTo>
                    <a:pt x="123" y="75"/>
                  </a:lnTo>
                  <a:lnTo>
                    <a:pt x="115" y="78"/>
                  </a:lnTo>
                  <a:lnTo>
                    <a:pt x="106" y="81"/>
                  </a:lnTo>
                  <a:lnTo>
                    <a:pt x="96" y="83"/>
                  </a:lnTo>
                  <a:lnTo>
                    <a:pt x="86" y="84"/>
                  </a:lnTo>
                  <a:lnTo>
                    <a:pt x="77" y="85"/>
                  </a:lnTo>
                  <a:lnTo>
                    <a:pt x="66" y="86"/>
                  </a:lnTo>
                  <a:lnTo>
                    <a:pt x="56" y="86"/>
                  </a:lnTo>
                  <a:lnTo>
                    <a:pt x="46" y="85"/>
                  </a:lnTo>
                  <a:lnTo>
                    <a:pt x="36" y="84"/>
                  </a:lnTo>
                  <a:lnTo>
                    <a:pt x="26" y="83"/>
                  </a:lnTo>
                  <a:lnTo>
                    <a:pt x="17" y="81"/>
                  </a:lnTo>
                  <a:lnTo>
                    <a:pt x="8" y="78"/>
                  </a:lnTo>
                  <a:lnTo>
                    <a:pt x="0" y="75"/>
                  </a:lnTo>
                </a:path>
              </a:pathLst>
            </a:custGeom>
            <a:solidFill>
              <a:schemeClr val="tx2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7619" name="Rectangle 45"/>
            <p:cNvSpPr>
              <a:spLocks noChangeArrowheads="1"/>
            </p:cNvSpPr>
            <p:nvPr/>
          </p:nvSpPr>
          <p:spPr bwMode="auto">
            <a:xfrm>
              <a:off x="3999" y="1918"/>
              <a:ext cx="116" cy="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620" name="Freeform 46"/>
            <p:cNvSpPr>
              <a:spLocks/>
            </p:cNvSpPr>
            <p:nvPr/>
          </p:nvSpPr>
          <p:spPr bwMode="auto">
            <a:xfrm>
              <a:off x="3735" y="2195"/>
              <a:ext cx="248" cy="87"/>
            </a:xfrm>
            <a:custGeom>
              <a:avLst/>
              <a:gdLst>
                <a:gd name="T0" fmla="*/ 0 w 248"/>
                <a:gd name="T1" fmla="*/ 75 h 87"/>
                <a:gd name="T2" fmla="*/ 0 w 248"/>
                <a:gd name="T3" fmla="*/ 0 h 87"/>
                <a:gd name="T4" fmla="*/ 247 w 248"/>
                <a:gd name="T5" fmla="*/ 0 h 87"/>
                <a:gd name="T6" fmla="*/ 247 w 248"/>
                <a:gd name="T7" fmla="*/ 75 h 87"/>
                <a:gd name="T8" fmla="*/ 239 w 248"/>
                <a:gd name="T9" fmla="*/ 72 h 87"/>
                <a:gd name="T10" fmla="*/ 230 w 248"/>
                <a:gd name="T11" fmla="*/ 70 h 87"/>
                <a:gd name="T12" fmla="*/ 220 w 248"/>
                <a:gd name="T13" fmla="*/ 68 h 87"/>
                <a:gd name="T14" fmla="*/ 211 w 248"/>
                <a:gd name="T15" fmla="*/ 66 h 87"/>
                <a:gd name="T16" fmla="*/ 201 w 248"/>
                <a:gd name="T17" fmla="*/ 65 h 87"/>
                <a:gd name="T18" fmla="*/ 190 w 248"/>
                <a:gd name="T19" fmla="*/ 65 h 87"/>
                <a:gd name="T20" fmla="*/ 180 w 248"/>
                <a:gd name="T21" fmla="*/ 65 h 87"/>
                <a:gd name="T22" fmla="*/ 170 w 248"/>
                <a:gd name="T23" fmla="*/ 65 h 87"/>
                <a:gd name="T24" fmla="*/ 160 w 248"/>
                <a:gd name="T25" fmla="*/ 66 h 87"/>
                <a:gd name="T26" fmla="*/ 150 w 248"/>
                <a:gd name="T27" fmla="*/ 68 h 87"/>
                <a:gd name="T28" fmla="*/ 141 w 248"/>
                <a:gd name="T29" fmla="*/ 70 h 87"/>
                <a:gd name="T30" fmla="*/ 132 w 248"/>
                <a:gd name="T31" fmla="*/ 72 h 87"/>
                <a:gd name="T32" fmla="*/ 123 w 248"/>
                <a:gd name="T33" fmla="*/ 75 h 87"/>
                <a:gd name="T34" fmla="*/ 115 w 248"/>
                <a:gd name="T35" fmla="*/ 78 h 87"/>
                <a:gd name="T36" fmla="*/ 106 w 248"/>
                <a:gd name="T37" fmla="*/ 81 h 87"/>
                <a:gd name="T38" fmla="*/ 97 w 248"/>
                <a:gd name="T39" fmla="*/ 83 h 87"/>
                <a:gd name="T40" fmla="*/ 87 w 248"/>
                <a:gd name="T41" fmla="*/ 84 h 87"/>
                <a:gd name="T42" fmla="*/ 77 w 248"/>
                <a:gd name="T43" fmla="*/ 85 h 87"/>
                <a:gd name="T44" fmla="*/ 67 w 248"/>
                <a:gd name="T45" fmla="*/ 86 h 87"/>
                <a:gd name="T46" fmla="*/ 57 w 248"/>
                <a:gd name="T47" fmla="*/ 86 h 87"/>
                <a:gd name="T48" fmla="*/ 46 w 248"/>
                <a:gd name="T49" fmla="*/ 85 h 87"/>
                <a:gd name="T50" fmla="*/ 36 w 248"/>
                <a:gd name="T51" fmla="*/ 84 h 87"/>
                <a:gd name="T52" fmla="*/ 27 w 248"/>
                <a:gd name="T53" fmla="*/ 83 h 87"/>
                <a:gd name="T54" fmla="*/ 17 w 248"/>
                <a:gd name="T55" fmla="*/ 81 h 87"/>
                <a:gd name="T56" fmla="*/ 8 w 248"/>
                <a:gd name="T57" fmla="*/ 78 h 87"/>
                <a:gd name="T58" fmla="*/ 0 w 248"/>
                <a:gd name="T59" fmla="*/ 75 h 8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8"/>
                <a:gd name="T91" fmla="*/ 0 h 87"/>
                <a:gd name="T92" fmla="*/ 248 w 248"/>
                <a:gd name="T93" fmla="*/ 87 h 8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8" h="87">
                  <a:moveTo>
                    <a:pt x="0" y="75"/>
                  </a:moveTo>
                  <a:lnTo>
                    <a:pt x="0" y="0"/>
                  </a:lnTo>
                  <a:lnTo>
                    <a:pt x="247" y="0"/>
                  </a:lnTo>
                  <a:lnTo>
                    <a:pt x="247" y="75"/>
                  </a:lnTo>
                  <a:lnTo>
                    <a:pt x="239" y="72"/>
                  </a:lnTo>
                  <a:lnTo>
                    <a:pt x="230" y="70"/>
                  </a:lnTo>
                  <a:lnTo>
                    <a:pt x="220" y="68"/>
                  </a:lnTo>
                  <a:lnTo>
                    <a:pt x="211" y="66"/>
                  </a:lnTo>
                  <a:lnTo>
                    <a:pt x="201" y="65"/>
                  </a:lnTo>
                  <a:lnTo>
                    <a:pt x="190" y="65"/>
                  </a:lnTo>
                  <a:lnTo>
                    <a:pt x="180" y="65"/>
                  </a:lnTo>
                  <a:lnTo>
                    <a:pt x="170" y="65"/>
                  </a:lnTo>
                  <a:lnTo>
                    <a:pt x="160" y="66"/>
                  </a:lnTo>
                  <a:lnTo>
                    <a:pt x="150" y="68"/>
                  </a:lnTo>
                  <a:lnTo>
                    <a:pt x="141" y="70"/>
                  </a:lnTo>
                  <a:lnTo>
                    <a:pt x="132" y="72"/>
                  </a:lnTo>
                  <a:lnTo>
                    <a:pt x="123" y="75"/>
                  </a:lnTo>
                  <a:lnTo>
                    <a:pt x="115" y="78"/>
                  </a:lnTo>
                  <a:lnTo>
                    <a:pt x="106" y="81"/>
                  </a:lnTo>
                  <a:lnTo>
                    <a:pt x="97" y="83"/>
                  </a:lnTo>
                  <a:lnTo>
                    <a:pt x="87" y="84"/>
                  </a:lnTo>
                  <a:lnTo>
                    <a:pt x="77" y="85"/>
                  </a:lnTo>
                  <a:lnTo>
                    <a:pt x="67" y="86"/>
                  </a:lnTo>
                  <a:lnTo>
                    <a:pt x="57" y="86"/>
                  </a:lnTo>
                  <a:lnTo>
                    <a:pt x="46" y="85"/>
                  </a:lnTo>
                  <a:lnTo>
                    <a:pt x="36" y="84"/>
                  </a:lnTo>
                  <a:lnTo>
                    <a:pt x="27" y="83"/>
                  </a:lnTo>
                  <a:lnTo>
                    <a:pt x="17" y="81"/>
                  </a:lnTo>
                  <a:lnTo>
                    <a:pt x="8" y="78"/>
                  </a:lnTo>
                  <a:lnTo>
                    <a:pt x="0" y="75"/>
                  </a:lnTo>
                </a:path>
              </a:pathLst>
            </a:custGeom>
            <a:solidFill>
              <a:srgbClr val="A2BC61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7621" name="Rectangle 47"/>
            <p:cNvSpPr>
              <a:spLocks noChangeArrowheads="1"/>
            </p:cNvSpPr>
            <p:nvPr/>
          </p:nvSpPr>
          <p:spPr bwMode="auto">
            <a:xfrm>
              <a:off x="3801" y="2202"/>
              <a:ext cx="116" cy="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622" name="Freeform 48"/>
            <p:cNvSpPr>
              <a:spLocks/>
            </p:cNvSpPr>
            <p:nvPr/>
          </p:nvSpPr>
          <p:spPr bwMode="auto">
            <a:xfrm>
              <a:off x="3801" y="2229"/>
              <a:ext cx="248" cy="85"/>
            </a:xfrm>
            <a:custGeom>
              <a:avLst/>
              <a:gdLst>
                <a:gd name="T0" fmla="*/ 0 w 248"/>
                <a:gd name="T1" fmla="*/ 74 h 85"/>
                <a:gd name="T2" fmla="*/ 0 w 248"/>
                <a:gd name="T3" fmla="*/ 0 h 85"/>
                <a:gd name="T4" fmla="*/ 247 w 248"/>
                <a:gd name="T5" fmla="*/ 0 h 85"/>
                <a:gd name="T6" fmla="*/ 247 w 248"/>
                <a:gd name="T7" fmla="*/ 74 h 85"/>
                <a:gd name="T8" fmla="*/ 239 w 248"/>
                <a:gd name="T9" fmla="*/ 71 h 85"/>
                <a:gd name="T10" fmla="*/ 230 w 248"/>
                <a:gd name="T11" fmla="*/ 68 h 85"/>
                <a:gd name="T12" fmla="*/ 220 w 248"/>
                <a:gd name="T13" fmla="*/ 66 h 85"/>
                <a:gd name="T14" fmla="*/ 211 w 248"/>
                <a:gd name="T15" fmla="*/ 65 h 85"/>
                <a:gd name="T16" fmla="*/ 201 w 248"/>
                <a:gd name="T17" fmla="*/ 64 h 85"/>
                <a:gd name="T18" fmla="*/ 190 w 248"/>
                <a:gd name="T19" fmla="*/ 63 h 85"/>
                <a:gd name="T20" fmla="*/ 180 w 248"/>
                <a:gd name="T21" fmla="*/ 63 h 85"/>
                <a:gd name="T22" fmla="*/ 170 w 248"/>
                <a:gd name="T23" fmla="*/ 64 h 85"/>
                <a:gd name="T24" fmla="*/ 160 w 248"/>
                <a:gd name="T25" fmla="*/ 65 h 85"/>
                <a:gd name="T26" fmla="*/ 150 w 248"/>
                <a:gd name="T27" fmla="*/ 66 h 85"/>
                <a:gd name="T28" fmla="*/ 141 w 248"/>
                <a:gd name="T29" fmla="*/ 68 h 85"/>
                <a:gd name="T30" fmla="*/ 132 w 248"/>
                <a:gd name="T31" fmla="*/ 71 h 85"/>
                <a:gd name="T32" fmla="*/ 123 w 248"/>
                <a:gd name="T33" fmla="*/ 74 h 85"/>
                <a:gd name="T34" fmla="*/ 115 w 248"/>
                <a:gd name="T35" fmla="*/ 76 h 85"/>
                <a:gd name="T36" fmla="*/ 106 w 248"/>
                <a:gd name="T37" fmla="*/ 79 h 85"/>
                <a:gd name="T38" fmla="*/ 97 w 248"/>
                <a:gd name="T39" fmla="*/ 81 h 85"/>
                <a:gd name="T40" fmla="*/ 87 w 248"/>
                <a:gd name="T41" fmla="*/ 82 h 85"/>
                <a:gd name="T42" fmla="*/ 77 w 248"/>
                <a:gd name="T43" fmla="*/ 83 h 85"/>
                <a:gd name="T44" fmla="*/ 67 w 248"/>
                <a:gd name="T45" fmla="*/ 84 h 85"/>
                <a:gd name="T46" fmla="*/ 57 w 248"/>
                <a:gd name="T47" fmla="*/ 84 h 85"/>
                <a:gd name="T48" fmla="*/ 46 w 248"/>
                <a:gd name="T49" fmla="*/ 83 h 85"/>
                <a:gd name="T50" fmla="*/ 36 w 248"/>
                <a:gd name="T51" fmla="*/ 82 h 85"/>
                <a:gd name="T52" fmla="*/ 27 w 248"/>
                <a:gd name="T53" fmla="*/ 81 h 85"/>
                <a:gd name="T54" fmla="*/ 17 w 248"/>
                <a:gd name="T55" fmla="*/ 79 h 85"/>
                <a:gd name="T56" fmla="*/ 8 w 248"/>
                <a:gd name="T57" fmla="*/ 76 h 85"/>
                <a:gd name="T58" fmla="*/ 0 w 248"/>
                <a:gd name="T59" fmla="*/ 74 h 8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8"/>
                <a:gd name="T91" fmla="*/ 0 h 85"/>
                <a:gd name="T92" fmla="*/ 248 w 248"/>
                <a:gd name="T93" fmla="*/ 85 h 85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8" h="85">
                  <a:moveTo>
                    <a:pt x="0" y="74"/>
                  </a:moveTo>
                  <a:lnTo>
                    <a:pt x="0" y="0"/>
                  </a:lnTo>
                  <a:lnTo>
                    <a:pt x="247" y="0"/>
                  </a:lnTo>
                  <a:lnTo>
                    <a:pt x="247" y="74"/>
                  </a:lnTo>
                  <a:lnTo>
                    <a:pt x="239" y="71"/>
                  </a:lnTo>
                  <a:lnTo>
                    <a:pt x="230" y="68"/>
                  </a:lnTo>
                  <a:lnTo>
                    <a:pt x="220" y="66"/>
                  </a:lnTo>
                  <a:lnTo>
                    <a:pt x="211" y="65"/>
                  </a:lnTo>
                  <a:lnTo>
                    <a:pt x="201" y="64"/>
                  </a:lnTo>
                  <a:lnTo>
                    <a:pt x="190" y="63"/>
                  </a:lnTo>
                  <a:lnTo>
                    <a:pt x="180" y="63"/>
                  </a:lnTo>
                  <a:lnTo>
                    <a:pt x="170" y="64"/>
                  </a:lnTo>
                  <a:lnTo>
                    <a:pt x="160" y="65"/>
                  </a:lnTo>
                  <a:lnTo>
                    <a:pt x="150" y="66"/>
                  </a:lnTo>
                  <a:lnTo>
                    <a:pt x="141" y="68"/>
                  </a:lnTo>
                  <a:lnTo>
                    <a:pt x="132" y="71"/>
                  </a:lnTo>
                  <a:lnTo>
                    <a:pt x="123" y="74"/>
                  </a:lnTo>
                  <a:lnTo>
                    <a:pt x="115" y="76"/>
                  </a:lnTo>
                  <a:lnTo>
                    <a:pt x="106" y="79"/>
                  </a:lnTo>
                  <a:lnTo>
                    <a:pt x="97" y="81"/>
                  </a:lnTo>
                  <a:lnTo>
                    <a:pt x="87" y="82"/>
                  </a:lnTo>
                  <a:lnTo>
                    <a:pt x="77" y="83"/>
                  </a:lnTo>
                  <a:lnTo>
                    <a:pt x="67" y="84"/>
                  </a:lnTo>
                  <a:lnTo>
                    <a:pt x="57" y="84"/>
                  </a:lnTo>
                  <a:lnTo>
                    <a:pt x="46" y="83"/>
                  </a:lnTo>
                  <a:lnTo>
                    <a:pt x="36" y="82"/>
                  </a:lnTo>
                  <a:lnTo>
                    <a:pt x="27" y="81"/>
                  </a:lnTo>
                  <a:lnTo>
                    <a:pt x="17" y="79"/>
                  </a:lnTo>
                  <a:lnTo>
                    <a:pt x="8" y="76"/>
                  </a:lnTo>
                  <a:lnTo>
                    <a:pt x="0" y="74"/>
                  </a:lnTo>
                </a:path>
              </a:pathLst>
            </a:custGeom>
            <a:solidFill>
              <a:srgbClr val="F95AB7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7623" name="Rectangle 49"/>
            <p:cNvSpPr>
              <a:spLocks noChangeArrowheads="1"/>
            </p:cNvSpPr>
            <p:nvPr/>
          </p:nvSpPr>
          <p:spPr bwMode="auto">
            <a:xfrm>
              <a:off x="3867" y="2235"/>
              <a:ext cx="116" cy="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624" name="Freeform 50"/>
            <p:cNvSpPr>
              <a:spLocks/>
            </p:cNvSpPr>
            <p:nvPr/>
          </p:nvSpPr>
          <p:spPr bwMode="auto">
            <a:xfrm>
              <a:off x="3868" y="2261"/>
              <a:ext cx="247" cy="87"/>
            </a:xfrm>
            <a:custGeom>
              <a:avLst/>
              <a:gdLst>
                <a:gd name="T0" fmla="*/ 0 w 247"/>
                <a:gd name="T1" fmla="*/ 75 h 87"/>
                <a:gd name="T2" fmla="*/ 0 w 247"/>
                <a:gd name="T3" fmla="*/ 0 h 87"/>
                <a:gd name="T4" fmla="*/ 246 w 247"/>
                <a:gd name="T5" fmla="*/ 0 h 87"/>
                <a:gd name="T6" fmla="*/ 246 w 247"/>
                <a:gd name="T7" fmla="*/ 75 h 87"/>
                <a:gd name="T8" fmla="*/ 238 w 247"/>
                <a:gd name="T9" fmla="*/ 72 h 87"/>
                <a:gd name="T10" fmla="*/ 229 w 247"/>
                <a:gd name="T11" fmla="*/ 70 h 87"/>
                <a:gd name="T12" fmla="*/ 220 w 247"/>
                <a:gd name="T13" fmla="*/ 68 h 87"/>
                <a:gd name="T14" fmla="*/ 210 w 247"/>
                <a:gd name="T15" fmla="*/ 66 h 87"/>
                <a:gd name="T16" fmla="*/ 200 w 247"/>
                <a:gd name="T17" fmla="*/ 65 h 87"/>
                <a:gd name="T18" fmla="*/ 190 w 247"/>
                <a:gd name="T19" fmla="*/ 65 h 87"/>
                <a:gd name="T20" fmla="*/ 180 w 247"/>
                <a:gd name="T21" fmla="*/ 65 h 87"/>
                <a:gd name="T22" fmla="*/ 169 w 247"/>
                <a:gd name="T23" fmla="*/ 65 h 87"/>
                <a:gd name="T24" fmla="*/ 160 w 247"/>
                <a:gd name="T25" fmla="*/ 66 h 87"/>
                <a:gd name="T26" fmla="*/ 150 w 247"/>
                <a:gd name="T27" fmla="*/ 68 h 87"/>
                <a:gd name="T28" fmla="*/ 140 w 247"/>
                <a:gd name="T29" fmla="*/ 70 h 87"/>
                <a:gd name="T30" fmla="*/ 131 w 247"/>
                <a:gd name="T31" fmla="*/ 72 h 87"/>
                <a:gd name="T32" fmla="*/ 123 w 247"/>
                <a:gd name="T33" fmla="*/ 75 h 87"/>
                <a:gd name="T34" fmla="*/ 115 w 247"/>
                <a:gd name="T35" fmla="*/ 78 h 87"/>
                <a:gd name="T36" fmla="*/ 106 w 247"/>
                <a:gd name="T37" fmla="*/ 81 h 87"/>
                <a:gd name="T38" fmla="*/ 96 w 247"/>
                <a:gd name="T39" fmla="*/ 83 h 87"/>
                <a:gd name="T40" fmla="*/ 86 w 247"/>
                <a:gd name="T41" fmla="*/ 84 h 87"/>
                <a:gd name="T42" fmla="*/ 77 w 247"/>
                <a:gd name="T43" fmla="*/ 85 h 87"/>
                <a:gd name="T44" fmla="*/ 66 w 247"/>
                <a:gd name="T45" fmla="*/ 86 h 87"/>
                <a:gd name="T46" fmla="*/ 56 w 247"/>
                <a:gd name="T47" fmla="*/ 86 h 87"/>
                <a:gd name="T48" fmla="*/ 46 w 247"/>
                <a:gd name="T49" fmla="*/ 85 h 87"/>
                <a:gd name="T50" fmla="*/ 36 w 247"/>
                <a:gd name="T51" fmla="*/ 84 h 87"/>
                <a:gd name="T52" fmla="*/ 26 w 247"/>
                <a:gd name="T53" fmla="*/ 83 h 87"/>
                <a:gd name="T54" fmla="*/ 17 w 247"/>
                <a:gd name="T55" fmla="*/ 81 h 87"/>
                <a:gd name="T56" fmla="*/ 8 w 247"/>
                <a:gd name="T57" fmla="*/ 78 h 87"/>
                <a:gd name="T58" fmla="*/ 0 w 247"/>
                <a:gd name="T59" fmla="*/ 75 h 8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7"/>
                <a:gd name="T91" fmla="*/ 0 h 87"/>
                <a:gd name="T92" fmla="*/ 247 w 247"/>
                <a:gd name="T93" fmla="*/ 87 h 8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7" h="87">
                  <a:moveTo>
                    <a:pt x="0" y="75"/>
                  </a:moveTo>
                  <a:lnTo>
                    <a:pt x="0" y="0"/>
                  </a:lnTo>
                  <a:lnTo>
                    <a:pt x="246" y="0"/>
                  </a:lnTo>
                  <a:lnTo>
                    <a:pt x="246" y="75"/>
                  </a:lnTo>
                  <a:lnTo>
                    <a:pt x="238" y="72"/>
                  </a:lnTo>
                  <a:lnTo>
                    <a:pt x="229" y="70"/>
                  </a:lnTo>
                  <a:lnTo>
                    <a:pt x="220" y="68"/>
                  </a:lnTo>
                  <a:lnTo>
                    <a:pt x="210" y="66"/>
                  </a:lnTo>
                  <a:lnTo>
                    <a:pt x="200" y="65"/>
                  </a:lnTo>
                  <a:lnTo>
                    <a:pt x="190" y="65"/>
                  </a:lnTo>
                  <a:lnTo>
                    <a:pt x="180" y="65"/>
                  </a:lnTo>
                  <a:lnTo>
                    <a:pt x="169" y="65"/>
                  </a:lnTo>
                  <a:lnTo>
                    <a:pt x="160" y="66"/>
                  </a:lnTo>
                  <a:lnTo>
                    <a:pt x="150" y="68"/>
                  </a:lnTo>
                  <a:lnTo>
                    <a:pt x="140" y="70"/>
                  </a:lnTo>
                  <a:lnTo>
                    <a:pt x="131" y="72"/>
                  </a:lnTo>
                  <a:lnTo>
                    <a:pt x="123" y="75"/>
                  </a:lnTo>
                  <a:lnTo>
                    <a:pt x="115" y="78"/>
                  </a:lnTo>
                  <a:lnTo>
                    <a:pt x="106" y="81"/>
                  </a:lnTo>
                  <a:lnTo>
                    <a:pt x="96" y="83"/>
                  </a:lnTo>
                  <a:lnTo>
                    <a:pt x="86" y="84"/>
                  </a:lnTo>
                  <a:lnTo>
                    <a:pt x="77" y="85"/>
                  </a:lnTo>
                  <a:lnTo>
                    <a:pt x="66" y="86"/>
                  </a:lnTo>
                  <a:lnTo>
                    <a:pt x="56" y="86"/>
                  </a:lnTo>
                  <a:lnTo>
                    <a:pt x="46" y="85"/>
                  </a:lnTo>
                  <a:lnTo>
                    <a:pt x="36" y="84"/>
                  </a:lnTo>
                  <a:lnTo>
                    <a:pt x="26" y="83"/>
                  </a:lnTo>
                  <a:lnTo>
                    <a:pt x="17" y="81"/>
                  </a:lnTo>
                  <a:lnTo>
                    <a:pt x="8" y="78"/>
                  </a:lnTo>
                  <a:lnTo>
                    <a:pt x="0" y="75"/>
                  </a:lnTo>
                </a:path>
              </a:pathLst>
            </a:custGeom>
            <a:solidFill>
              <a:srgbClr val="EE936E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7625" name="Rectangle 51"/>
            <p:cNvSpPr>
              <a:spLocks noChangeArrowheads="1"/>
            </p:cNvSpPr>
            <p:nvPr/>
          </p:nvSpPr>
          <p:spPr bwMode="auto">
            <a:xfrm>
              <a:off x="3933" y="2268"/>
              <a:ext cx="116" cy="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626" name="Freeform 52"/>
            <p:cNvSpPr>
              <a:spLocks/>
            </p:cNvSpPr>
            <p:nvPr/>
          </p:nvSpPr>
          <p:spPr bwMode="auto">
            <a:xfrm>
              <a:off x="3934" y="2295"/>
              <a:ext cx="247" cy="87"/>
            </a:xfrm>
            <a:custGeom>
              <a:avLst/>
              <a:gdLst>
                <a:gd name="T0" fmla="*/ 0 w 247"/>
                <a:gd name="T1" fmla="*/ 75 h 87"/>
                <a:gd name="T2" fmla="*/ 0 w 247"/>
                <a:gd name="T3" fmla="*/ 0 h 87"/>
                <a:gd name="T4" fmla="*/ 246 w 247"/>
                <a:gd name="T5" fmla="*/ 0 h 87"/>
                <a:gd name="T6" fmla="*/ 246 w 247"/>
                <a:gd name="T7" fmla="*/ 75 h 87"/>
                <a:gd name="T8" fmla="*/ 238 w 247"/>
                <a:gd name="T9" fmla="*/ 72 h 87"/>
                <a:gd name="T10" fmla="*/ 229 w 247"/>
                <a:gd name="T11" fmla="*/ 70 h 87"/>
                <a:gd name="T12" fmla="*/ 220 w 247"/>
                <a:gd name="T13" fmla="*/ 68 h 87"/>
                <a:gd name="T14" fmla="*/ 210 w 247"/>
                <a:gd name="T15" fmla="*/ 66 h 87"/>
                <a:gd name="T16" fmla="*/ 200 w 247"/>
                <a:gd name="T17" fmla="*/ 65 h 87"/>
                <a:gd name="T18" fmla="*/ 190 w 247"/>
                <a:gd name="T19" fmla="*/ 65 h 87"/>
                <a:gd name="T20" fmla="*/ 180 w 247"/>
                <a:gd name="T21" fmla="*/ 65 h 87"/>
                <a:gd name="T22" fmla="*/ 169 w 247"/>
                <a:gd name="T23" fmla="*/ 65 h 87"/>
                <a:gd name="T24" fmla="*/ 160 w 247"/>
                <a:gd name="T25" fmla="*/ 66 h 87"/>
                <a:gd name="T26" fmla="*/ 150 w 247"/>
                <a:gd name="T27" fmla="*/ 68 h 87"/>
                <a:gd name="T28" fmla="*/ 140 w 247"/>
                <a:gd name="T29" fmla="*/ 70 h 87"/>
                <a:gd name="T30" fmla="*/ 131 w 247"/>
                <a:gd name="T31" fmla="*/ 72 h 87"/>
                <a:gd name="T32" fmla="*/ 123 w 247"/>
                <a:gd name="T33" fmla="*/ 75 h 87"/>
                <a:gd name="T34" fmla="*/ 115 w 247"/>
                <a:gd name="T35" fmla="*/ 78 h 87"/>
                <a:gd name="T36" fmla="*/ 106 w 247"/>
                <a:gd name="T37" fmla="*/ 81 h 87"/>
                <a:gd name="T38" fmla="*/ 96 w 247"/>
                <a:gd name="T39" fmla="*/ 83 h 87"/>
                <a:gd name="T40" fmla="*/ 86 w 247"/>
                <a:gd name="T41" fmla="*/ 84 h 87"/>
                <a:gd name="T42" fmla="*/ 77 w 247"/>
                <a:gd name="T43" fmla="*/ 85 h 87"/>
                <a:gd name="T44" fmla="*/ 66 w 247"/>
                <a:gd name="T45" fmla="*/ 86 h 87"/>
                <a:gd name="T46" fmla="*/ 56 w 247"/>
                <a:gd name="T47" fmla="*/ 86 h 87"/>
                <a:gd name="T48" fmla="*/ 46 w 247"/>
                <a:gd name="T49" fmla="*/ 85 h 87"/>
                <a:gd name="T50" fmla="*/ 36 w 247"/>
                <a:gd name="T51" fmla="*/ 84 h 87"/>
                <a:gd name="T52" fmla="*/ 26 w 247"/>
                <a:gd name="T53" fmla="*/ 83 h 87"/>
                <a:gd name="T54" fmla="*/ 17 w 247"/>
                <a:gd name="T55" fmla="*/ 81 h 87"/>
                <a:gd name="T56" fmla="*/ 8 w 247"/>
                <a:gd name="T57" fmla="*/ 78 h 87"/>
                <a:gd name="T58" fmla="*/ 0 w 247"/>
                <a:gd name="T59" fmla="*/ 75 h 8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7"/>
                <a:gd name="T91" fmla="*/ 0 h 87"/>
                <a:gd name="T92" fmla="*/ 247 w 247"/>
                <a:gd name="T93" fmla="*/ 87 h 8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7" h="87">
                  <a:moveTo>
                    <a:pt x="0" y="75"/>
                  </a:moveTo>
                  <a:lnTo>
                    <a:pt x="0" y="0"/>
                  </a:lnTo>
                  <a:lnTo>
                    <a:pt x="246" y="0"/>
                  </a:lnTo>
                  <a:lnTo>
                    <a:pt x="246" y="75"/>
                  </a:lnTo>
                  <a:lnTo>
                    <a:pt x="238" y="72"/>
                  </a:lnTo>
                  <a:lnTo>
                    <a:pt x="229" y="70"/>
                  </a:lnTo>
                  <a:lnTo>
                    <a:pt x="220" y="68"/>
                  </a:lnTo>
                  <a:lnTo>
                    <a:pt x="210" y="66"/>
                  </a:lnTo>
                  <a:lnTo>
                    <a:pt x="200" y="65"/>
                  </a:lnTo>
                  <a:lnTo>
                    <a:pt x="190" y="65"/>
                  </a:lnTo>
                  <a:lnTo>
                    <a:pt x="180" y="65"/>
                  </a:lnTo>
                  <a:lnTo>
                    <a:pt x="169" y="65"/>
                  </a:lnTo>
                  <a:lnTo>
                    <a:pt x="160" y="66"/>
                  </a:lnTo>
                  <a:lnTo>
                    <a:pt x="150" y="68"/>
                  </a:lnTo>
                  <a:lnTo>
                    <a:pt x="140" y="70"/>
                  </a:lnTo>
                  <a:lnTo>
                    <a:pt x="131" y="72"/>
                  </a:lnTo>
                  <a:lnTo>
                    <a:pt x="123" y="75"/>
                  </a:lnTo>
                  <a:lnTo>
                    <a:pt x="115" y="78"/>
                  </a:lnTo>
                  <a:lnTo>
                    <a:pt x="106" y="81"/>
                  </a:lnTo>
                  <a:lnTo>
                    <a:pt x="96" y="83"/>
                  </a:lnTo>
                  <a:lnTo>
                    <a:pt x="86" y="84"/>
                  </a:lnTo>
                  <a:lnTo>
                    <a:pt x="77" y="85"/>
                  </a:lnTo>
                  <a:lnTo>
                    <a:pt x="66" y="86"/>
                  </a:lnTo>
                  <a:lnTo>
                    <a:pt x="56" y="86"/>
                  </a:lnTo>
                  <a:lnTo>
                    <a:pt x="46" y="85"/>
                  </a:lnTo>
                  <a:lnTo>
                    <a:pt x="36" y="84"/>
                  </a:lnTo>
                  <a:lnTo>
                    <a:pt x="26" y="83"/>
                  </a:lnTo>
                  <a:lnTo>
                    <a:pt x="17" y="81"/>
                  </a:lnTo>
                  <a:lnTo>
                    <a:pt x="8" y="78"/>
                  </a:lnTo>
                  <a:lnTo>
                    <a:pt x="0" y="75"/>
                  </a:lnTo>
                </a:path>
              </a:pathLst>
            </a:custGeom>
            <a:solidFill>
              <a:srgbClr val="438E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17627" name="Rectangle 53"/>
            <p:cNvSpPr>
              <a:spLocks noChangeArrowheads="1"/>
            </p:cNvSpPr>
            <p:nvPr/>
          </p:nvSpPr>
          <p:spPr bwMode="auto">
            <a:xfrm>
              <a:off x="3999" y="2302"/>
              <a:ext cx="116" cy="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628" name="AutoShape 54"/>
            <p:cNvSpPr>
              <a:spLocks noChangeArrowheads="1"/>
            </p:cNvSpPr>
            <p:nvPr/>
          </p:nvSpPr>
          <p:spPr bwMode="auto">
            <a:xfrm>
              <a:off x="4343" y="1867"/>
              <a:ext cx="185" cy="96"/>
            </a:xfrm>
            <a:prstGeom prst="rightArrow">
              <a:avLst>
                <a:gd name="adj1" fmla="val 50000"/>
                <a:gd name="adj2" fmla="val 96363"/>
              </a:avLst>
            </a:prstGeom>
            <a:gradFill rotWithShape="0">
              <a:gsLst>
                <a:gs pos="0">
                  <a:srgbClr val="000000"/>
                </a:gs>
                <a:gs pos="50000">
                  <a:srgbClr val="00AE00"/>
                </a:gs>
                <a:gs pos="100000">
                  <a:srgbClr val="000000"/>
                </a:gs>
              </a:gsLst>
              <a:lin ang="540000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629" name="AutoShape 55"/>
            <p:cNvSpPr>
              <a:spLocks noChangeArrowheads="1"/>
            </p:cNvSpPr>
            <p:nvPr/>
          </p:nvSpPr>
          <p:spPr bwMode="auto">
            <a:xfrm>
              <a:off x="4344" y="2242"/>
              <a:ext cx="125" cy="96"/>
            </a:xfrm>
            <a:prstGeom prst="rightArrow">
              <a:avLst>
                <a:gd name="adj1" fmla="val 50000"/>
                <a:gd name="adj2" fmla="val 65110"/>
              </a:avLst>
            </a:prstGeom>
            <a:gradFill rotWithShape="0">
              <a:gsLst>
                <a:gs pos="0">
                  <a:srgbClr val="000000"/>
                </a:gs>
                <a:gs pos="50000">
                  <a:srgbClr val="00AE00"/>
                </a:gs>
                <a:gs pos="100000">
                  <a:srgbClr val="000000"/>
                </a:gs>
              </a:gsLst>
              <a:lin ang="540000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1282700" y="2825750"/>
            <a:ext cx="604838" cy="422275"/>
            <a:chOff x="963" y="2470"/>
            <a:chExt cx="400" cy="280"/>
          </a:xfrm>
        </p:grpSpPr>
        <p:sp>
          <p:nvSpPr>
            <p:cNvPr id="17607" name="AutoShape 57"/>
            <p:cNvSpPr>
              <a:spLocks noChangeArrowheads="1"/>
            </p:cNvSpPr>
            <p:nvPr/>
          </p:nvSpPr>
          <p:spPr bwMode="auto">
            <a:xfrm rot="-5400000">
              <a:off x="1043" y="2566"/>
              <a:ext cx="248" cy="96"/>
            </a:xfrm>
            <a:prstGeom prst="rightArrow">
              <a:avLst>
                <a:gd name="adj1" fmla="val 50000"/>
                <a:gd name="adj2" fmla="val 129179"/>
              </a:avLst>
            </a:prstGeom>
            <a:gradFill rotWithShape="0">
              <a:gsLst>
                <a:gs pos="0">
                  <a:srgbClr val="000000"/>
                </a:gs>
                <a:gs pos="50000">
                  <a:srgbClr val="00AE00"/>
                </a:gs>
                <a:gs pos="100000">
                  <a:srgbClr val="000000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608" name="AutoShape 58"/>
            <p:cNvSpPr>
              <a:spLocks noChangeArrowheads="1"/>
            </p:cNvSpPr>
            <p:nvPr/>
          </p:nvSpPr>
          <p:spPr bwMode="auto">
            <a:xfrm rot="-3540000">
              <a:off x="871" y="2562"/>
              <a:ext cx="280" cy="96"/>
            </a:xfrm>
            <a:prstGeom prst="rightArrow">
              <a:avLst>
                <a:gd name="adj1" fmla="val 50000"/>
                <a:gd name="adj2" fmla="val 145847"/>
              </a:avLst>
            </a:prstGeom>
            <a:gradFill rotWithShape="0">
              <a:gsLst>
                <a:gs pos="0">
                  <a:srgbClr val="000000"/>
                </a:gs>
                <a:gs pos="50000">
                  <a:srgbClr val="00AE00"/>
                </a:gs>
                <a:gs pos="100000">
                  <a:srgbClr val="000000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609" name="AutoShape 59"/>
            <p:cNvSpPr>
              <a:spLocks noChangeArrowheads="1"/>
            </p:cNvSpPr>
            <p:nvPr/>
          </p:nvSpPr>
          <p:spPr bwMode="auto">
            <a:xfrm rot="-7620000">
              <a:off x="1175" y="2562"/>
              <a:ext cx="280" cy="96"/>
            </a:xfrm>
            <a:prstGeom prst="rightArrow">
              <a:avLst>
                <a:gd name="adj1" fmla="val 50000"/>
                <a:gd name="adj2" fmla="val 145847"/>
              </a:avLst>
            </a:prstGeom>
            <a:gradFill rotWithShape="0">
              <a:gsLst>
                <a:gs pos="0">
                  <a:srgbClr val="000000"/>
                </a:gs>
                <a:gs pos="50000">
                  <a:srgbClr val="00AE00"/>
                </a:gs>
                <a:gs pos="100000">
                  <a:srgbClr val="000000"/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7445" name="AutoShape 60"/>
          <p:cNvSpPr>
            <a:spLocks noChangeArrowheads="1"/>
          </p:cNvSpPr>
          <p:nvPr/>
        </p:nvSpPr>
        <p:spPr bwMode="auto">
          <a:xfrm>
            <a:off x="7558088" y="2262188"/>
            <a:ext cx="290512" cy="144462"/>
          </a:xfrm>
          <a:prstGeom prst="rightArrow">
            <a:avLst>
              <a:gd name="adj1" fmla="val 50000"/>
              <a:gd name="adj2" fmla="val 100559"/>
            </a:avLst>
          </a:prstGeom>
          <a:gradFill rotWithShape="0">
            <a:gsLst>
              <a:gs pos="0">
                <a:srgbClr val="000000"/>
              </a:gs>
              <a:gs pos="50000">
                <a:srgbClr val="00AE00"/>
              </a:gs>
              <a:gs pos="100000">
                <a:srgbClr val="000000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46" name="Freeform 61"/>
          <p:cNvSpPr>
            <a:spLocks/>
          </p:cNvSpPr>
          <p:nvPr/>
        </p:nvSpPr>
        <p:spPr bwMode="auto">
          <a:xfrm>
            <a:off x="2495550" y="2271713"/>
            <a:ext cx="414338" cy="180975"/>
          </a:xfrm>
          <a:custGeom>
            <a:avLst/>
            <a:gdLst>
              <a:gd name="T0" fmla="*/ 0 w 273"/>
              <a:gd name="T1" fmla="*/ 2147483647 h 120"/>
              <a:gd name="T2" fmla="*/ 0 w 273"/>
              <a:gd name="T3" fmla="*/ 0 h 120"/>
              <a:gd name="T4" fmla="*/ 2147483647 w 273"/>
              <a:gd name="T5" fmla="*/ 0 h 120"/>
              <a:gd name="T6" fmla="*/ 2147483647 w 273"/>
              <a:gd name="T7" fmla="*/ 2147483647 h 120"/>
              <a:gd name="T8" fmla="*/ 2147483647 w 273"/>
              <a:gd name="T9" fmla="*/ 2147483647 h 120"/>
              <a:gd name="T10" fmla="*/ 2147483647 w 273"/>
              <a:gd name="T11" fmla="*/ 2147483647 h 120"/>
              <a:gd name="T12" fmla="*/ 2147483647 w 273"/>
              <a:gd name="T13" fmla="*/ 2147483647 h 120"/>
              <a:gd name="T14" fmla="*/ 2147483647 w 273"/>
              <a:gd name="T15" fmla="*/ 2147483647 h 120"/>
              <a:gd name="T16" fmla="*/ 2147483647 w 273"/>
              <a:gd name="T17" fmla="*/ 2147483647 h 120"/>
              <a:gd name="T18" fmla="*/ 2147483647 w 273"/>
              <a:gd name="T19" fmla="*/ 2147483647 h 120"/>
              <a:gd name="T20" fmla="*/ 2147483647 w 273"/>
              <a:gd name="T21" fmla="*/ 2147483647 h 120"/>
              <a:gd name="T22" fmla="*/ 2147483647 w 273"/>
              <a:gd name="T23" fmla="*/ 2147483647 h 120"/>
              <a:gd name="T24" fmla="*/ 2147483647 w 273"/>
              <a:gd name="T25" fmla="*/ 2147483647 h 120"/>
              <a:gd name="T26" fmla="*/ 2147483647 w 273"/>
              <a:gd name="T27" fmla="*/ 2147483647 h 120"/>
              <a:gd name="T28" fmla="*/ 2147483647 w 273"/>
              <a:gd name="T29" fmla="*/ 2147483647 h 120"/>
              <a:gd name="T30" fmla="*/ 2147483647 w 273"/>
              <a:gd name="T31" fmla="*/ 2147483647 h 120"/>
              <a:gd name="T32" fmla="*/ 2147483647 w 273"/>
              <a:gd name="T33" fmla="*/ 2147483647 h 120"/>
              <a:gd name="T34" fmla="*/ 2147483647 w 273"/>
              <a:gd name="T35" fmla="*/ 2147483647 h 120"/>
              <a:gd name="T36" fmla="*/ 2147483647 w 273"/>
              <a:gd name="T37" fmla="*/ 2147483647 h 120"/>
              <a:gd name="T38" fmla="*/ 2147483647 w 273"/>
              <a:gd name="T39" fmla="*/ 2147483647 h 120"/>
              <a:gd name="T40" fmla="*/ 2147483647 w 273"/>
              <a:gd name="T41" fmla="*/ 2147483647 h 120"/>
              <a:gd name="T42" fmla="*/ 2147483647 w 273"/>
              <a:gd name="T43" fmla="*/ 2147483647 h 120"/>
              <a:gd name="T44" fmla="*/ 2147483647 w 273"/>
              <a:gd name="T45" fmla="*/ 2147483647 h 120"/>
              <a:gd name="T46" fmla="*/ 2147483647 w 273"/>
              <a:gd name="T47" fmla="*/ 2147483647 h 120"/>
              <a:gd name="T48" fmla="*/ 2147483647 w 273"/>
              <a:gd name="T49" fmla="*/ 2147483647 h 120"/>
              <a:gd name="T50" fmla="*/ 2147483647 w 273"/>
              <a:gd name="T51" fmla="*/ 2147483647 h 120"/>
              <a:gd name="T52" fmla="*/ 2147483647 w 273"/>
              <a:gd name="T53" fmla="*/ 2147483647 h 120"/>
              <a:gd name="T54" fmla="*/ 2147483647 w 273"/>
              <a:gd name="T55" fmla="*/ 2147483647 h 120"/>
              <a:gd name="T56" fmla="*/ 2147483647 w 273"/>
              <a:gd name="T57" fmla="*/ 2147483647 h 120"/>
              <a:gd name="T58" fmla="*/ 0 w 273"/>
              <a:gd name="T59" fmla="*/ 2147483647 h 12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273"/>
              <a:gd name="T91" fmla="*/ 0 h 120"/>
              <a:gd name="T92" fmla="*/ 273 w 273"/>
              <a:gd name="T93" fmla="*/ 120 h 120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273" h="120">
                <a:moveTo>
                  <a:pt x="0" y="104"/>
                </a:moveTo>
                <a:lnTo>
                  <a:pt x="0" y="0"/>
                </a:lnTo>
                <a:lnTo>
                  <a:pt x="272" y="0"/>
                </a:lnTo>
                <a:lnTo>
                  <a:pt x="272" y="104"/>
                </a:lnTo>
                <a:lnTo>
                  <a:pt x="263" y="100"/>
                </a:lnTo>
                <a:lnTo>
                  <a:pt x="253" y="97"/>
                </a:lnTo>
                <a:lnTo>
                  <a:pt x="242" y="94"/>
                </a:lnTo>
                <a:lnTo>
                  <a:pt x="232" y="92"/>
                </a:lnTo>
                <a:lnTo>
                  <a:pt x="221" y="90"/>
                </a:lnTo>
                <a:lnTo>
                  <a:pt x="210" y="90"/>
                </a:lnTo>
                <a:lnTo>
                  <a:pt x="198" y="90"/>
                </a:lnTo>
                <a:lnTo>
                  <a:pt x="187" y="90"/>
                </a:lnTo>
                <a:lnTo>
                  <a:pt x="176" y="92"/>
                </a:lnTo>
                <a:lnTo>
                  <a:pt x="165" y="94"/>
                </a:lnTo>
                <a:lnTo>
                  <a:pt x="155" y="97"/>
                </a:lnTo>
                <a:lnTo>
                  <a:pt x="145" y="100"/>
                </a:lnTo>
                <a:lnTo>
                  <a:pt x="136" y="104"/>
                </a:lnTo>
                <a:lnTo>
                  <a:pt x="127" y="108"/>
                </a:lnTo>
                <a:lnTo>
                  <a:pt x="117" y="112"/>
                </a:lnTo>
                <a:lnTo>
                  <a:pt x="107" y="115"/>
                </a:lnTo>
                <a:lnTo>
                  <a:pt x="96" y="117"/>
                </a:lnTo>
                <a:lnTo>
                  <a:pt x="85" y="118"/>
                </a:lnTo>
                <a:lnTo>
                  <a:pt x="74" y="119"/>
                </a:lnTo>
                <a:lnTo>
                  <a:pt x="62" y="119"/>
                </a:lnTo>
                <a:lnTo>
                  <a:pt x="51" y="118"/>
                </a:lnTo>
                <a:lnTo>
                  <a:pt x="40" y="117"/>
                </a:lnTo>
                <a:lnTo>
                  <a:pt x="30" y="115"/>
                </a:lnTo>
                <a:lnTo>
                  <a:pt x="19" y="112"/>
                </a:lnTo>
                <a:lnTo>
                  <a:pt x="9" y="108"/>
                </a:lnTo>
                <a:lnTo>
                  <a:pt x="0" y="104"/>
                </a:lnTo>
              </a:path>
            </a:pathLst>
          </a:custGeom>
          <a:solidFill>
            <a:srgbClr val="00B7A5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447" name="Rectangle 62"/>
          <p:cNvSpPr>
            <a:spLocks noChangeArrowheads="1"/>
          </p:cNvSpPr>
          <p:nvPr/>
        </p:nvSpPr>
        <p:spPr bwMode="auto">
          <a:xfrm>
            <a:off x="2614613" y="2301875"/>
            <a:ext cx="174625" cy="873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48" name="Oval 63"/>
          <p:cNvSpPr>
            <a:spLocks noChangeArrowheads="1"/>
          </p:cNvSpPr>
          <p:nvPr/>
        </p:nvSpPr>
        <p:spPr bwMode="auto">
          <a:xfrm>
            <a:off x="3529013" y="2501900"/>
            <a:ext cx="146050" cy="146050"/>
          </a:xfrm>
          <a:prstGeom prst="ellipse">
            <a:avLst/>
          </a:prstGeom>
          <a:solidFill>
            <a:srgbClr val="D24506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49" name="Oval 64"/>
          <p:cNvSpPr>
            <a:spLocks noChangeArrowheads="1"/>
          </p:cNvSpPr>
          <p:nvPr/>
        </p:nvSpPr>
        <p:spPr bwMode="auto">
          <a:xfrm>
            <a:off x="3748088" y="1995488"/>
            <a:ext cx="144462" cy="146050"/>
          </a:xfrm>
          <a:prstGeom prst="ellipse">
            <a:avLst/>
          </a:prstGeom>
          <a:solidFill>
            <a:srgbClr val="D24506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50" name="Oval 65"/>
          <p:cNvSpPr>
            <a:spLocks noChangeArrowheads="1"/>
          </p:cNvSpPr>
          <p:nvPr/>
        </p:nvSpPr>
        <p:spPr bwMode="auto">
          <a:xfrm>
            <a:off x="3675063" y="2286000"/>
            <a:ext cx="144462" cy="144463"/>
          </a:xfrm>
          <a:prstGeom prst="ellipse">
            <a:avLst/>
          </a:prstGeom>
          <a:solidFill>
            <a:srgbClr val="D24506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51" name="Oval 66"/>
          <p:cNvSpPr>
            <a:spLocks noChangeArrowheads="1"/>
          </p:cNvSpPr>
          <p:nvPr/>
        </p:nvSpPr>
        <p:spPr bwMode="auto">
          <a:xfrm>
            <a:off x="3662363" y="2574925"/>
            <a:ext cx="146050" cy="1444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52" name="Oval 67"/>
          <p:cNvSpPr>
            <a:spLocks noChangeArrowheads="1"/>
          </p:cNvSpPr>
          <p:nvPr/>
        </p:nvSpPr>
        <p:spPr bwMode="auto">
          <a:xfrm>
            <a:off x="3517900" y="2141538"/>
            <a:ext cx="144463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53" name="Oval 68"/>
          <p:cNvSpPr>
            <a:spLocks noChangeArrowheads="1"/>
          </p:cNvSpPr>
          <p:nvPr/>
        </p:nvSpPr>
        <p:spPr bwMode="auto">
          <a:xfrm>
            <a:off x="3879850" y="2141538"/>
            <a:ext cx="146050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54" name="Rectangle 69"/>
          <p:cNvSpPr>
            <a:spLocks noChangeArrowheads="1"/>
          </p:cNvSpPr>
          <p:nvPr/>
        </p:nvSpPr>
        <p:spPr bwMode="auto">
          <a:xfrm>
            <a:off x="4794250" y="2589213"/>
            <a:ext cx="176213" cy="873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55" name="Oval 70"/>
          <p:cNvSpPr>
            <a:spLocks noChangeArrowheads="1"/>
          </p:cNvSpPr>
          <p:nvPr/>
        </p:nvSpPr>
        <p:spPr bwMode="auto">
          <a:xfrm>
            <a:off x="4619625" y="2574925"/>
            <a:ext cx="144463" cy="144463"/>
          </a:xfrm>
          <a:prstGeom prst="ellipse">
            <a:avLst/>
          </a:prstGeom>
          <a:solidFill>
            <a:srgbClr val="D24506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56" name="Oval 71"/>
          <p:cNvSpPr>
            <a:spLocks noChangeArrowheads="1"/>
          </p:cNvSpPr>
          <p:nvPr/>
        </p:nvSpPr>
        <p:spPr bwMode="auto">
          <a:xfrm>
            <a:off x="4764088" y="2357438"/>
            <a:ext cx="146050" cy="144462"/>
          </a:xfrm>
          <a:prstGeom prst="ellipse">
            <a:avLst/>
          </a:prstGeom>
          <a:solidFill>
            <a:srgbClr val="D24506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57" name="Oval 72"/>
          <p:cNvSpPr>
            <a:spLocks noChangeArrowheads="1"/>
          </p:cNvSpPr>
          <p:nvPr/>
        </p:nvSpPr>
        <p:spPr bwMode="auto">
          <a:xfrm>
            <a:off x="4910138" y="2574925"/>
            <a:ext cx="144462" cy="144463"/>
          </a:xfrm>
          <a:prstGeom prst="ellipse">
            <a:avLst/>
          </a:prstGeom>
          <a:solidFill>
            <a:srgbClr val="D24506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58" name="Oval 73"/>
          <p:cNvSpPr>
            <a:spLocks noChangeArrowheads="1"/>
          </p:cNvSpPr>
          <p:nvPr/>
        </p:nvSpPr>
        <p:spPr bwMode="auto">
          <a:xfrm>
            <a:off x="4764088" y="1995488"/>
            <a:ext cx="146050" cy="14605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59" name="Oval 74"/>
          <p:cNvSpPr>
            <a:spLocks noChangeArrowheads="1"/>
          </p:cNvSpPr>
          <p:nvPr/>
        </p:nvSpPr>
        <p:spPr bwMode="auto">
          <a:xfrm>
            <a:off x="4606925" y="2212975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60" name="Oval 75"/>
          <p:cNvSpPr>
            <a:spLocks noChangeArrowheads="1"/>
          </p:cNvSpPr>
          <p:nvPr/>
        </p:nvSpPr>
        <p:spPr bwMode="auto">
          <a:xfrm>
            <a:off x="4910138" y="2212975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61" name="Line 76"/>
          <p:cNvSpPr>
            <a:spLocks noChangeShapeType="1"/>
          </p:cNvSpPr>
          <p:nvPr/>
        </p:nvSpPr>
        <p:spPr bwMode="auto">
          <a:xfrm>
            <a:off x="4837113" y="2430463"/>
            <a:ext cx="144462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62" name="Line 77"/>
          <p:cNvSpPr>
            <a:spLocks noChangeShapeType="1"/>
          </p:cNvSpPr>
          <p:nvPr/>
        </p:nvSpPr>
        <p:spPr bwMode="auto">
          <a:xfrm>
            <a:off x="4837113" y="2068513"/>
            <a:ext cx="144462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63" name="Line 78"/>
          <p:cNvSpPr>
            <a:spLocks noChangeShapeType="1"/>
          </p:cNvSpPr>
          <p:nvPr/>
        </p:nvSpPr>
        <p:spPr bwMode="auto">
          <a:xfrm flipH="1">
            <a:off x="4691063" y="2430463"/>
            <a:ext cx="14605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64" name="Line 79"/>
          <p:cNvSpPr>
            <a:spLocks noChangeShapeType="1"/>
          </p:cNvSpPr>
          <p:nvPr/>
        </p:nvSpPr>
        <p:spPr bwMode="auto">
          <a:xfrm flipH="1">
            <a:off x="4691063" y="2068513"/>
            <a:ext cx="14605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grpSp>
        <p:nvGrpSpPr>
          <p:cNvPr id="4" name="Group 80"/>
          <p:cNvGrpSpPr>
            <a:grpSpLocks/>
          </p:cNvGrpSpPr>
          <p:nvPr/>
        </p:nvGrpSpPr>
        <p:grpSpPr bwMode="auto">
          <a:xfrm>
            <a:off x="1374775" y="3298825"/>
            <a:ext cx="363538" cy="434975"/>
            <a:chOff x="480" y="3600"/>
            <a:chExt cx="768" cy="912"/>
          </a:xfrm>
        </p:grpSpPr>
        <p:sp>
          <p:nvSpPr>
            <p:cNvPr id="17596" name="Rectangle 81"/>
            <p:cNvSpPr>
              <a:spLocks noChangeArrowheads="1"/>
            </p:cNvSpPr>
            <p:nvPr/>
          </p:nvSpPr>
          <p:spPr bwMode="auto">
            <a:xfrm>
              <a:off x="480" y="3600"/>
              <a:ext cx="576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97" name="Rectangle 82"/>
            <p:cNvSpPr>
              <a:spLocks noChangeArrowheads="1"/>
            </p:cNvSpPr>
            <p:nvPr/>
          </p:nvSpPr>
          <p:spPr bwMode="auto">
            <a:xfrm>
              <a:off x="576" y="3696"/>
              <a:ext cx="576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98" name="Rectangle 83"/>
            <p:cNvSpPr>
              <a:spLocks noChangeArrowheads="1"/>
            </p:cNvSpPr>
            <p:nvPr/>
          </p:nvSpPr>
          <p:spPr bwMode="auto">
            <a:xfrm>
              <a:off x="672" y="3792"/>
              <a:ext cx="576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99" name="Line 84"/>
            <p:cNvSpPr>
              <a:spLocks noChangeShapeType="1"/>
            </p:cNvSpPr>
            <p:nvPr/>
          </p:nvSpPr>
          <p:spPr bwMode="auto">
            <a:xfrm>
              <a:off x="816" y="388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600" name="Line 85"/>
            <p:cNvSpPr>
              <a:spLocks noChangeShapeType="1"/>
            </p:cNvSpPr>
            <p:nvPr/>
          </p:nvSpPr>
          <p:spPr bwMode="auto">
            <a:xfrm>
              <a:off x="816" y="393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601" name="Line 86"/>
            <p:cNvSpPr>
              <a:spLocks noChangeShapeType="1"/>
            </p:cNvSpPr>
            <p:nvPr/>
          </p:nvSpPr>
          <p:spPr bwMode="auto">
            <a:xfrm>
              <a:off x="816" y="3984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602" name="Line 87"/>
            <p:cNvSpPr>
              <a:spLocks noChangeShapeType="1"/>
            </p:cNvSpPr>
            <p:nvPr/>
          </p:nvSpPr>
          <p:spPr bwMode="auto">
            <a:xfrm>
              <a:off x="816" y="403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603" name="Line 88"/>
            <p:cNvSpPr>
              <a:spLocks noChangeShapeType="1"/>
            </p:cNvSpPr>
            <p:nvPr/>
          </p:nvSpPr>
          <p:spPr bwMode="auto">
            <a:xfrm>
              <a:off x="816" y="412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604" name="Line 89"/>
            <p:cNvSpPr>
              <a:spLocks noChangeShapeType="1"/>
            </p:cNvSpPr>
            <p:nvPr/>
          </p:nvSpPr>
          <p:spPr bwMode="auto">
            <a:xfrm>
              <a:off x="816" y="417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605" name="Line 90"/>
            <p:cNvSpPr>
              <a:spLocks noChangeShapeType="1"/>
            </p:cNvSpPr>
            <p:nvPr/>
          </p:nvSpPr>
          <p:spPr bwMode="auto">
            <a:xfrm>
              <a:off x="816" y="4224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606" name="Line 91"/>
            <p:cNvSpPr>
              <a:spLocks noChangeShapeType="1"/>
            </p:cNvSpPr>
            <p:nvPr/>
          </p:nvSpPr>
          <p:spPr bwMode="auto">
            <a:xfrm>
              <a:off x="816" y="427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7466" name="Rectangle 92"/>
          <p:cNvSpPr>
            <a:spLocks noChangeArrowheads="1"/>
          </p:cNvSpPr>
          <p:nvPr/>
        </p:nvSpPr>
        <p:spPr bwMode="auto">
          <a:xfrm>
            <a:off x="7248525" y="2298700"/>
            <a:ext cx="174625" cy="873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67" name="Oval 93"/>
          <p:cNvSpPr>
            <a:spLocks noChangeArrowheads="1"/>
          </p:cNvSpPr>
          <p:nvPr/>
        </p:nvSpPr>
        <p:spPr bwMode="auto">
          <a:xfrm>
            <a:off x="7072313" y="2286000"/>
            <a:ext cx="146050" cy="144463"/>
          </a:xfrm>
          <a:prstGeom prst="ellipse">
            <a:avLst/>
          </a:prstGeom>
          <a:solidFill>
            <a:srgbClr val="D24506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68" name="Oval 94"/>
          <p:cNvSpPr>
            <a:spLocks noChangeArrowheads="1"/>
          </p:cNvSpPr>
          <p:nvPr/>
        </p:nvSpPr>
        <p:spPr bwMode="auto">
          <a:xfrm>
            <a:off x="7218363" y="2068513"/>
            <a:ext cx="144462" cy="144462"/>
          </a:xfrm>
          <a:prstGeom prst="ellipse">
            <a:avLst/>
          </a:prstGeom>
          <a:solidFill>
            <a:srgbClr val="D24506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69" name="Oval 95"/>
          <p:cNvSpPr>
            <a:spLocks noChangeArrowheads="1"/>
          </p:cNvSpPr>
          <p:nvPr/>
        </p:nvSpPr>
        <p:spPr bwMode="auto">
          <a:xfrm>
            <a:off x="7362825" y="2286000"/>
            <a:ext cx="146050" cy="144463"/>
          </a:xfrm>
          <a:prstGeom prst="ellipse">
            <a:avLst/>
          </a:prstGeom>
          <a:solidFill>
            <a:srgbClr val="D24506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70" name="Oval 96"/>
          <p:cNvSpPr>
            <a:spLocks noChangeArrowheads="1"/>
          </p:cNvSpPr>
          <p:nvPr/>
        </p:nvSpPr>
        <p:spPr bwMode="auto">
          <a:xfrm>
            <a:off x="7145338" y="1706563"/>
            <a:ext cx="144462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71" name="Oval 97"/>
          <p:cNvSpPr>
            <a:spLocks noChangeArrowheads="1"/>
          </p:cNvSpPr>
          <p:nvPr/>
        </p:nvSpPr>
        <p:spPr bwMode="auto">
          <a:xfrm>
            <a:off x="6988175" y="1924050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72" name="Oval 98"/>
          <p:cNvSpPr>
            <a:spLocks noChangeArrowheads="1"/>
          </p:cNvSpPr>
          <p:nvPr/>
        </p:nvSpPr>
        <p:spPr bwMode="auto">
          <a:xfrm>
            <a:off x="7289800" y="1924050"/>
            <a:ext cx="146050" cy="1444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73" name="Line 99"/>
          <p:cNvSpPr>
            <a:spLocks noChangeShapeType="1"/>
          </p:cNvSpPr>
          <p:nvPr/>
        </p:nvSpPr>
        <p:spPr bwMode="auto">
          <a:xfrm>
            <a:off x="7289800" y="2141538"/>
            <a:ext cx="14605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74" name="Line 100"/>
          <p:cNvSpPr>
            <a:spLocks noChangeShapeType="1"/>
          </p:cNvSpPr>
          <p:nvPr/>
        </p:nvSpPr>
        <p:spPr bwMode="auto">
          <a:xfrm>
            <a:off x="7218363" y="1779588"/>
            <a:ext cx="144462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75" name="Line 101"/>
          <p:cNvSpPr>
            <a:spLocks noChangeShapeType="1"/>
          </p:cNvSpPr>
          <p:nvPr/>
        </p:nvSpPr>
        <p:spPr bwMode="auto">
          <a:xfrm flipH="1">
            <a:off x="7145338" y="2141538"/>
            <a:ext cx="144462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76" name="Line 102"/>
          <p:cNvSpPr>
            <a:spLocks noChangeShapeType="1"/>
          </p:cNvSpPr>
          <p:nvPr/>
        </p:nvSpPr>
        <p:spPr bwMode="auto">
          <a:xfrm flipH="1">
            <a:off x="7072313" y="1779588"/>
            <a:ext cx="14605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77" name="Oval 103"/>
          <p:cNvSpPr>
            <a:spLocks noChangeArrowheads="1"/>
          </p:cNvSpPr>
          <p:nvPr/>
        </p:nvSpPr>
        <p:spPr bwMode="auto">
          <a:xfrm>
            <a:off x="6854825" y="2647950"/>
            <a:ext cx="144463" cy="144463"/>
          </a:xfrm>
          <a:prstGeom prst="ellipse">
            <a:avLst/>
          </a:prstGeom>
          <a:solidFill>
            <a:srgbClr val="1A9517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78" name="Oval 104"/>
          <p:cNvSpPr>
            <a:spLocks noChangeArrowheads="1"/>
          </p:cNvSpPr>
          <p:nvPr/>
        </p:nvSpPr>
        <p:spPr bwMode="auto">
          <a:xfrm>
            <a:off x="6999288" y="2430463"/>
            <a:ext cx="146050" cy="144462"/>
          </a:xfrm>
          <a:prstGeom prst="ellipse">
            <a:avLst/>
          </a:prstGeom>
          <a:solidFill>
            <a:srgbClr val="1A9517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79" name="Oval 105"/>
          <p:cNvSpPr>
            <a:spLocks noChangeArrowheads="1"/>
          </p:cNvSpPr>
          <p:nvPr/>
        </p:nvSpPr>
        <p:spPr bwMode="auto">
          <a:xfrm>
            <a:off x="7145338" y="2647950"/>
            <a:ext cx="144462" cy="144463"/>
          </a:xfrm>
          <a:prstGeom prst="ellipse">
            <a:avLst/>
          </a:prstGeom>
          <a:solidFill>
            <a:srgbClr val="1A9517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80" name="Line 106"/>
          <p:cNvSpPr>
            <a:spLocks noChangeShapeType="1"/>
          </p:cNvSpPr>
          <p:nvPr/>
        </p:nvSpPr>
        <p:spPr bwMode="auto">
          <a:xfrm>
            <a:off x="7072313" y="2501900"/>
            <a:ext cx="146050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81" name="Line 107"/>
          <p:cNvSpPr>
            <a:spLocks noChangeShapeType="1"/>
          </p:cNvSpPr>
          <p:nvPr/>
        </p:nvSpPr>
        <p:spPr bwMode="auto">
          <a:xfrm flipH="1">
            <a:off x="6927850" y="2501900"/>
            <a:ext cx="1444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pic>
        <p:nvPicPr>
          <p:cNvPr id="17482" name="Picture 108" descr="magnify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781800" y="1789113"/>
            <a:ext cx="627063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09"/>
          <p:cNvGrpSpPr>
            <a:grpSpLocks/>
          </p:cNvGrpSpPr>
          <p:nvPr/>
        </p:nvGrpSpPr>
        <p:grpSpPr bwMode="auto">
          <a:xfrm>
            <a:off x="1738313" y="3298825"/>
            <a:ext cx="363537" cy="434975"/>
            <a:chOff x="480" y="3600"/>
            <a:chExt cx="768" cy="912"/>
          </a:xfrm>
        </p:grpSpPr>
        <p:sp>
          <p:nvSpPr>
            <p:cNvPr id="17585" name="Rectangle 110"/>
            <p:cNvSpPr>
              <a:spLocks noChangeArrowheads="1"/>
            </p:cNvSpPr>
            <p:nvPr/>
          </p:nvSpPr>
          <p:spPr bwMode="auto">
            <a:xfrm>
              <a:off x="480" y="3600"/>
              <a:ext cx="576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86" name="Rectangle 111"/>
            <p:cNvSpPr>
              <a:spLocks noChangeArrowheads="1"/>
            </p:cNvSpPr>
            <p:nvPr/>
          </p:nvSpPr>
          <p:spPr bwMode="auto">
            <a:xfrm>
              <a:off x="576" y="3696"/>
              <a:ext cx="576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87" name="Rectangle 112"/>
            <p:cNvSpPr>
              <a:spLocks noChangeArrowheads="1"/>
            </p:cNvSpPr>
            <p:nvPr/>
          </p:nvSpPr>
          <p:spPr bwMode="auto">
            <a:xfrm>
              <a:off x="672" y="3792"/>
              <a:ext cx="576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88" name="Line 113"/>
            <p:cNvSpPr>
              <a:spLocks noChangeShapeType="1"/>
            </p:cNvSpPr>
            <p:nvPr/>
          </p:nvSpPr>
          <p:spPr bwMode="auto">
            <a:xfrm>
              <a:off x="816" y="388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89" name="Line 114"/>
            <p:cNvSpPr>
              <a:spLocks noChangeShapeType="1"/>
            </p:cNvSpPr>
            <p:nvPr/>
          </p:nvSpPr>
          <p:spPr bwMode="auto">
            <a:xfrm>
              <a:off x="816" y="393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90" name="Line 115"/>
            <p:cNvSpPr>
              <a:spLocks noChangeShapeType="1"/>
            </p:cNvSpPr>
            <p:nvPr/>
          </p:nvSpPr>
          <p:spPr bwMode="auto">
            <a:xfrm>
              <a:off x="816" y="3984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91" name="Line 116"/>
            <p:cNvSpPr>
              <a:spLocks noChangeShapeType="1"/>
            </p:cNvSpPr>
            <p:nvPr/>
          </p:nvSpPr>
          <p:spPr bwMode="auto">
            <a:xfrm>
              <a:off x="816" y="403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92" name="Line 117"/>
            <p:cNvSpPr>
              <a:spLocks noChangeShapeType="1"/>
            </p:cNvSpPr>
            <p:nvPr/>
          </p:nvSpPr>
          <p:spPr bwMode="auto">
            <a:xfrm>
              <a:off x="816" y="412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93" name="Line 118"/>
            <p:cNvSpPr>
              <a:spLocks noChangeShapeType="1"/>
            </p:cNvSpPr>
            <p:nvPr/>
          </p:nvSpPr>
          <p:spPr bwMode="auto">
            <a:xfrm>
              <a:off x="816" y="417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94" name="Line 119"/>
            <p:cNvSpPr>
              <a:spLocks noChangeShapeType="1"/>
            </p:cNvSpPr>
            <p:nvPr/>
          </p:nvSpPr>
          <p:spPr bwMode="auto">
            <a:xfrm>
              <a:off x="816" y="4224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95" name="Line 120"/>
            <p:cNvSpPr>
              <a:spLocks noChangeShapeType="1"/>
            </p:cNvSpPr>
            <p:nvPr/>
          </p:nvSpPr>
          <p:spPr bwMode="auto">
            <a:xfrm>
              <a:off x="816" y="427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7484" name="Rectangle 121"/>
          <p:cNvSpPr>
            <a:spLocks noChangeArrowheads="1"/>
          </p:cNvSpPr>
          <p:nvPr/>
        </p:nvSpPr>
        <p:spPr bwMode="auto">
          <a:xfrm>
            <a:off x="8197850" y="2306638"/>
            <a:ext cx="174625" cy="873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85" name="Oval 122"/>
          <p:cNvSpPr>
            <a:spLocks noChangeArrowheads="1"/>
          </p:cNvSpPr>
          <p:nvPr/>
        </p:nvSpPr>
        <p:spPr bwMode="auto">
          <a:xfrm>
            <a:off x="8021638" y="2293938"/>
            <a:ext cx="146050" cy="144462"/>
          </a:xfrm>
          <a:prstGeom prst="ellipse">
            <a:avLst/>
          </a:prstGeom>
          <a:solidFill>
            <a:srgbClr val="D24506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86" name="Oval 123"/>
          <p:cNvSpPr>
            <a:spLocks noChangeArrowheads="1"/>
          </p:cNvSpPr>
          <p:nvPr/>
        </p:nvSpPr>
        <p:spPr bwMode="auto">
          <a:xfrm>
            <a:off x="8167688" y="2076450"/>
            <a:ext cx="144462" cy="144463"/>
          </a:xfrm>
          <a:prstGeom prst="ellipse">
            <a:avLst/>
          </a:prstGeom>
          <a:solidFill>
            <a:srgbClr val="D24506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87" name="Oval 124"/>
          <p:cNvSpPr>
            <a:spLocks noChangeArrowheads="1"/>
          </p:cNvSpPr>
          <p:nvPr/>
        </p:nvSpPr>
        <p:spPr bwMode="auto">
          <a:xfrm>
            <a:off x="8312150" y="2293938"/>
            <a:ext cx="146050" cy="144462"/>
          </a:xfrm>
          <a:prstGeom prst="ellipse">
            <a:avLst/>
          </a:prstGeom>
          <a:solidFill>
            <a:srgbClr val="D24506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88" name="Oval 125"/>
          <p:cNvSpPr>
            <a:spLocks noChangeArrowheads="1"/>
          </p:cNvSpPr>
          <p:nvPr/>
        </p:nvSpPr>
        <p:spPr bwMode="auto">
          <a:xfrm>
            <a:off x="8094663" y="1714500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89" name="Oval 126"/>
          <p:cNvSpPr>
            <a:spLocks noChangeArrowheads="1"/>
          </p:cNvSpPr>
          <p:nvPr/>
        </p:nvSpPr>
        <p:spPr bwMode="auto">
          <a:xfrm>
            <a:off x="7937500" y="1931988"/>
            <a:ext cx="144463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90" name="Oval 127"/>
          <p:cNvSpPr>
            <a:spLocks noChangeArrowheads="1"/>
          </p:cNvSpPr>
          <p:nvPr/>
        </p:nvSpPr>
        <p:spPr bwMode="auto">
          <a:xfrm>
            <a:off x="8239125" y="1931988"/>
            <a:ext cx="146050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91" name="Line 128"/>
          <p:cNvSpPr>
            <a:spLocks noChangeShapeType="1"/>
          </p:cNvSpPr>
          <p:nvPr/>
        </p:nvSpPr>
        <p:spPr bwMode="auto">
          <a:xfrm>
            <a:off x="8239125" y="2149475"/>
            <a:ext cx="14605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92" name="Line 129"/>
          <p:cNvSpPr>
            <a:spLocks noChangeShapeType="1"/>
          </p:cNvSpPr>
          <p:nvPr/>
        </p:nvSpPr>
        <p:spPr bwMode="auto">
          <a:xfrm>
            <a:off x="8167688" y="1787525"/>
            <a:ext cx="144462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93" name="Line 130"/>
          <p:cNvSpPr>
            <a:spLocks noChangeShapeType="1"/>
          </p:cNvSpPr>
          <p:nvPr/>
        </p:nvSpPr>
        <p:spPr bwMode="auto">
          <a:xfrm flipH="1">
            <a:off x="8094663" y="2149475"/>
            <a:ext cx="144462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94" name="Line 131"/>
          <p:cNvSpPr>
            <a:spLocks noChangeShapeType="1"/>
          </p:cNvSpPr>
          <p:nvPr/>
        </p:nvSpPr>
        <p:spPr bwMode="auto">
          <a:xfrm flipH="1">
            <a:off x="8021638" y="1787525"/>
            <a:ext cx="14605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95" name="Oval 132"/>
          <p:cNvSpPr>
            <a:spLocks noChangeArrowheads="1"/>
          </p:cNvSpPr>
          <p:nvPr/>
        </p:nvSpPr>
        <p:spPr bwMode="auto">
          <a:xfrm>
            <a:off x="7804150" y="2655888"/>
            <a:ext cx="144463" cy="144462"/>
          </a:xfrm>
          <a:prstGeom prst="ellipse">
            <a:avLst/>
          </a:prstGeom>
          <a:solidFill>
            <a:srgbClr val="1A9517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96" name="Oval 133"/>
          <p:cNvSpPr>
            <a:spLocks noChangeArrowheads="1"/>
          </p:cNvSpPr>
          <p:nvPr/>
        </p:nvSpPr>
        <p:spPr bwMode="auto">
          <a:xfrm>
            <a:off x="7948613" y="2438400"/>
            <a:ext cx="146050" cy="144463"/>
          </a:xfrm>
          <a:prstGeom prst="ellipse">
            <a:avLst/>
          </a:prstGeom>
          <a:solidFill>
            <a:srgbClr val="1A9517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97" name="Oval 134"/>
          <p:cNvSpPr>
            <a:spLocks noChangeArrowheads="1"/>
          </p:cNvSpPr>
          <p:nvPr/>
        </p:nvSpPr>
        <p:spPr bwMode="auto">
          <a:xfrm>
            <a:off x="8094663" y="2655888"/>
            <a:ext cx="144462" cy="144462"/>
          </a:xfrm>
          <a:prstGeom prst="ellipse">
            <a:avLst/>
          </a:prstGeom>
          <a:solidFill>
            <a:srgbClr val="1A9517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98" name="Line 135"/>
          <p:cNvSpPr>
            <a:spLocks noChangeShapeType="1"/>
          </p:cNvSpPr>
          <p:nvPr/>
        </p:nvSpPr>
        <p:spPr bwMode="auto">
          <a:xfrm>
            <a:off x="8021638" y="2509838"/>
            <a:ext cx="146050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499" name="Line 136"/>
          <p:cNvSpPr>
            <a:spLocks noChangeShapeType="1"/>
          </p:cNvSpPr>
          <p:nvPr/>
        </p:nvSpPr>
        <p:spPr bwMode="auto">
          <a:xfrm flipH="1">
            <a:off x="7877175" y="2509838"/>
            <a:ext cx="1444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500" name="Text Box 137"/>
          <p:cNvSpPr txBox="1">
            <a:spLocks noChangeArrowheads="1"/>
          </p:cNvSpPr>
          <p:nvPr/>
        </p:nvSpPr>
        <p:spPr bwMode="auto">
          <a:xfrm>
            <a:off x="7985125" y="885825"/>
            <a:ext cx="992188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NL" sz="1400" b="1">
                <a:latin typeface="Century Gothic" pitchFamily="34" charset="0"/>
              </a:rPr>
              <a:t>Version</a:t>
            </a:r>
          </a:p>
          <a:p>
            <a:r>
              <a:rPr lang="nl-NL" sz="1400" b="1">
                <a:latin typeface="Century Gothic" pitchFamily="34" charset="0"/>
              </a:rPr>
              <a:t>Manage-</a:t>
            </a:r>
          </a:p>
          <a:p>
            <a:r>
              <a:rPr lang="nl-NL" sz="1400" b="1">
                <a:latin typeface="Century Gothic" pitchFamily="34" charset="0"/>
              </a:rPr>
              <a:t>Ment</a:t>
            </a:r>
          </a:p>
          <a:p>
            <a:endParaRPr lang="en-GB" sz="1400">
              <a:latin typeface="Century Gothic" pitchFamily="34" charset="0"/>
            </a:endParaRPr>
          </a:p>
        </p:txBody>
      </p:sp>
      <p:grpSp>
        <p:nvGrpSpPr>
          <p:cNvPr id="6" name="Group 138"/>
          <p:cNvGrpSpPr>
            <a:grpSpLocks/>
          </p:cNvGrpSpPr>
          <p:nvPr/>
        </p:nvGrpSpPr>
        <p:grpSpPr bwMode="auto">
          <a:xfrm>
            <a:off x="560388" y="4557713"/>
            <a:ext cx="8126412" cy="1820862"/>
            <a:chOff x="786" y="2871"/>
            <a:chExt cx="4769" cy="1147"/>
          </a:xfrm>
        </p:grpSpPr>
        <p:sp>
          <p:nvSpPr>
            <p:cNvPr id="17508" name="Rectangle 139"/>
            <p:cNvSpPr>
              <a:spLocks noChangeArrowheads="1"/>
            </p:cNvSpPr>
            <p:nvPr/>
          </p:nvSpPr>
          <p:spPr bwMode="auto">
            <a:xfrm>
              <a:off x="914" y="3063"/>
              <a:ext cx="708" cy="435"/>
            </a:xfrm>
            <a:prstGeom prst="rect">
              <a:avLst/>
            </a:prstGeom>
            <a:solidFill>
              <a:srgbClr val="DEBC4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nl-NL"/>
                <a:t>Formulate </a:t>
              </a:r>
            </a:p>
            <a:p>
              <a:pPr eaLnBrk="0" hangingPunct="0"/>
              <a:r>
                <a:rPr lang="nl-NL"/>
                <a:t>query</a:t>
              </a:r>
              <a:endParaRPr lang="en-GB"/>
            </a:p>
          </p:txBody>
        </p:sp>
        <p:sp>
          <p:nvSpPr>
            <p:cNvPr id="17509" name="Rectangle 140"/>
            <p:cNvSpPr>
              <a:spLocks noChangeArrowheads="1"/>
            </p:cNvSpPr>
            <p:nvPr/>
          </p:nvSpPr>
          <p:spPr bwMode="auto">
            <a:xfrm>
              <a:off x="1869" y="3063"/>
              <a:ext cx="706" cy="435"/>
            </a:xfrm>
            <a:prstGeom prst="rect">
              <a:avLst/>
            </a:prstGeom>
            <a:solidFill>
              <a:srgbClr val="DEBC4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nl-NL"/>
                <a:t>Fire </a:t>
              </a:r>
            </a:p>
            <a:p>
              <a:pPr eaLnBrk="0" hangingPunct="0"/>
              <a:r>
                <a:rPr lang="nl-NL"/>
                <a:t>query</a:t>
              </a:r>
              <a:endParaRPr lang="en-GB"/>
            </a:p>
          </p:txBody>
        </p:sp>
        <p:sp>
          <p:nvSpPr>
            <p:cNvPr id="17510" name="Rectangle 141"/>
            <p:cNvSpPr>
              <a:spLocks noChangeArrowheads="1"/>
            </p:cNvSpPr>
            <p:nvPr/>
          </p:nvSpPr>
          <p:spPr bwMode="auto">
            <a:xfrm>
              <a:off x="2823" y="3063"/>
              <a:ext cx="707" cy="435"/>
            </a:xfrm>
            <a:prstGeom prst="rect">
              <a:avLst/>
            </a:prstGeom>
            <a:solidFill>
              <a:srgbClr val="DEBC4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nl-NL"/>
                <a:t>Search</a:t>
              </a:r>
              <a:endParaRPr lang="en-GB"/>
            </a:p>
          </p:txBody>
        </p:sp>
        <p:sp>
          <p:nvSpPr>
            <p:cNvPr id="17511" name="Text Box 142"/>
            <p:cNvSpPr txBox="1">
              <a:spLocks noChangeArrowheads="1"/>
            </p:cNvSpPr>
            <p:nvPr/>
          </p:nvSpPr>
          <p:spPr bwMode="auto">
            <a:xfrm>
              <a:off x="879" y="3491"/>
              <a:ext cx="1003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nl-NL" b="1"/>
                <a:t>User support:</a:t>
              </a:r>
            </a:p>
            <a:p>
              <a:pPr eaLnBrk="0" hangingPunct="0"/>
              <a:r>
                <a:rPr lang="nl-NL" b="1"/>
                <a:t>Alternatives</a:t>
              </a:r>
            </a:p>
            <a:p>
              <a:pPr eaLnBrk="0" hangingPunct="0"/>
              <a:r>
                <a:rPr lang="nl-NL" b="1"/>
                <a:t>Disambiguation</a:t>
              </a:r>
              <a:endParaRPr lang="en-GB" b="1"/>
            </a:p>
          </p:txBody>
        </p:sp>
        <p:sp>
          <p:nvSpPr>
            <p:cNvPr id="17512" name="Text Box 143"/>
            <p:cNvSpPr txBox="1">
              <a:spLocks noChangeArrowheads="1"/>
            </p:cNvSpPr>
            <p:nvPr/>
          </p:nvSpPr>
          <p:spPr bwMode="auto">
            <a:xfrm>
              <a:off x="1833" y="3498"/>
              <a:ext cx="710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nl-NL" b="1"/>
                <a:t>Query </a:t>
              </a:r>
            </a:p>
            <a:p>
              <a:pPr eaLnBrk="0" hangingPunct="0"/>
              <a:r>
                <a:rPr lang="nl-NL" b="1"/>
                <a:t>Expansion</a:t>
              </a:r>
              <a:endParaRPr lang="en-GB" b="1"/>
            </a:p>
          </p:txBody>
        </p:sp>
        <p:sp>
          <p:nvSpPr>
            <p:cNvPr id="17513" name="Rectangle 144"/>
            <p:cNvSpPr>
              <a:spLocks noChangeArrowheads="1"/>
            </p:cNvSpPr>
            <p:nvPr/>
          </p:nvSpPr>
          <p:spPr bwMode="auto">
            <a:xfrm>
              <a:off x="3813" y="3063"/>
              <a:ext cx="706" cy="435"/>
            </a:xfrm>
            <a:prstGeom prst="rect">
              <a:avLst/>
            </a:prstGeom>
            <a:solidFill>
              <a:srgbClr val="DEBC4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nl-NL"/>
                <a:t>Construct</a:t>
              </a:r>
            </a:p>
            <a:p>
              <a:pPr eaLnBrk="0" hangingPunct="0"/>
              <a:r>
                <a:rPr lang="nl-NL"/>
                <a:t>answer</a:t>
              </a:r>
              <a:endParaRPr lang="en-GB"/>
            </a:p>
          </p:txBody>
        </p:sp>
        <p:sp>
          <p:nvSpPr>
            <p:cNvPr id="17514" name="Rectangle 145"/>
            <p:cNvSpPr>
              <a:spLocks noChangeArrowheads="1"/>
            </p:cNvSpPr>
            <p:nvPr/>
          </p:nvSpPr>
          <p:spPr bwMode="auto">
            <a:xfrm>
              <a:off x="4767" y="3063"/>
              <a:ext cx="707" cy="435"/>
            </a:xfrm>
            <a:prstGeom prst="rect">
              <a:avLst/>
            </a:prstGeom>
            <a:solidFill>
              <a:srgbClr val="DEBC4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nl-NL"/>
                <a:t>Display </a:t>
              </a:r>
            </a:p>
            <a:p>
              <a:pPr eaLnBrk="0" hangingPunct="0"/>
              <a:r>
                <a:rPr lang="nl-NL"/>
                <a:t>results</a:t>
              </a:r>
              <a:endParaRPr lang="en-GB"/>
            </a:p>
          </p:txBody>
        </p:sp>
        <p:sp>
          <p:nvSpPr>
            <p:cNvPr id="17515" name="Text Box 146"/>
            <p:cNvSpPr txBox="1">
              <a:spLocks noChangeArrowheads="1"/>
            </p:cNvSpPr>
            <p:nvPr/>
          </p:nvSpPr>
          <p:spPr bwMode="auto">
            <a:xfrm>
              <a:off x="3777" y="3498"/>
              <a:ext cx="737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nl-NL" b="1"/>
                <a:t>Filtering </a:t>
              </a:r>
            </a:p>
            <a:p>
              <a:pPr eaLnBrk="0" hangingPunct="0"/>
              <a:r>
                <a:rPr lang="nl-NL" b="1"/>
                <a:t>Relevance-</a:t>
              </a:r>
            </a:p>
            <a:p>
              <a:pPr eaLnBrk="0" hangingPunct="0"/>
              <a:r>
                <a:rPr lang="nl-NL" b="1"/>
                <a:t>score</a:t>
              </a:r>
              <a:endParaRPr lang="en-GB" b="1"/>
            </a:p>
          </p:txBody>
        </p:sp>
        <p:sp>
          <p:nvSpPr>
            <p:cNvPr id="17516" name="Text Box 147"/>
            <p:cNvSpPr txBox="1">
              <a:spLocks noChangeArrowheads="1"/>
            </p:cNvSpPr>
            <p:nvPr/>
          </p:nvSpPr>
          <p:spPr bwMode="auto">
            <a:xfrm>
              <a:off x="4718" y="3498"/>
              <a:ext cx="837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nl-NL" b="1"/>
                <a:t>Link to </a:t>
              </a:r>
            </a:p>
            <a:p>
              <a:pPr eaLnBrk="0" hangingPunct="0"/>
              <a:r>
                <a:rPr lang="nl-NL" b="1"/>
                <a:t>Concept tree</a:t>
              </a:r>
              <a:endParaRPr lang="en-GB" b="1"/>
            </a:p>
          </p:txBody>
        </p:sp>
        <p:grpSp>
          <p:nvGrpSpPr>
            <p:cNvPr id="7" name="Group 148"/>
            <p:cNvGrpSpPr>
              <a:grpSpLocks/>
            </p:cNvGrpSpPr>
            <p:nvPr/>
          </p:nvGrpSpPr>
          <p:grpSpPr bwMode="auto">
            <a:xfrm>
              <a:off x="786" y="2871"/>
              <a:ext cx="232" cy="336"/>
              <a:chOff x="-480" y="2640"/>
              <a:chExt cx="864" cy="1056"/>
            </a:xfrm>
          </p:grpSpPr>
          <p:sp>
            <p:nvSpPr>
              <p:cNvPr id="17570" name="Oval 149"/>
              <p:cNvSpPr>
                <a:spLocks noChangeArrowheads="1"/>
              </p:cNvSpPr>
              <p:nvPr/>
            </p:nvSpPr>
            <p:spPr bwMode="auto">
              <a:xfrm>
                <a:off x="-193" y="3203"/>
                <a:ext cx="193" cy="141"/>
              </a:xfrm>
              <a:prstGeom prst="ellipse">
                <a:avLst/>
              </a:prstGeom>
              <a:solidFill>
                <a:srgbClr val="D24506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71" name="Oval 150"/>
              <p:cNvSpPr>
                <a:spLocks noChangeArrowheads="1"/>
              </p:cNvSpPr>
              <p:nvPr/>
            </p:nvSpPr>
            <p:spPr bwMode="auto">
              <a:xfrm>
                <a:off x="0" y="2992"/>
                <a:ext cx="191" cy="141"/>
              </a:xfrm>
              <a:prstGeom prst="ellipse">
                <a:avLst/>
              </a:prstGeom>
              <a:solidFill>
                <a:srgbClr val="D24506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72" name="Oval 151"/>
              <p:cNvSpPr>
                <a:spLocks noChangeArrowheads="1"/>
              </p:cNvSpPr>
              <p:nvPr/>
            </p:nvSpPr>
            <p:spPr bwMode="auto">
              <a:xfrm>
                <a:off x="191" y="3203"/>
                <a:ext cx="193" cy="141"/>
              </a:xfrm>
              <a:prstGeom prst="ellipse">
                <a:avLst/>
              </a:prstGeom>
              <a:solidFill>
                <a:srgbClr val="D24506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73" name="Oval 152"/>
              <p:cNvSpPr>
                <a:spLocks noChangeArrowheads="1"/>
              </p:cNvSpPr>
              <p:nvPr/>
            </p:nvSpPr>
            <p:spPr bwMode="auto">
              <a:xfrm>
                <a:off x="-96" y="2640"/>
                <a:ext cx="191" cy="141"/>
              </a:xfrm>
              <a:prstGeom prst="ellipse">
                <a:avLst/>
              </a:prstGeom>
              <a:solidFill>
                <a:schemeClr val="accent2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74" name="Oval 153"/>
              <p:cNvSpPr>
                <a:spLocks noChangeArrowheads="1"/>
              </p:cNvSpPr>
              <p:nvPr/>
            </p:nvSpPr>
            <p:spPr bwMode="auto">
              <a:xfrm>
                <a:off x="-304" y="2851"/>
                <a:ext cx="191" cy="141"/>
              </a:xfrm>
              <a:prstGeom prst="ellipse">
                <a:avLst/>
              </a:prstGeom>
              <a:solidFill>
                <a:schemeClr val="accent2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75" name="Oval 154"/>
              <p:cNvSpPr>
                <a:spLocks noChangeArrowheads="1"/>
              </p:cNvSpPr>
              <p:nvPr/>
            </p:nvSpPr>
            <p:spPr bwMode="auto">
              <a:xfrm>
                <a:off x="95" y="2851"/>
                <a:ext cx="193" cy="141"/>
              </a:xfrm>
              <a:prstGeom prst="ellipse">
                <a:avLst/>
              </a:prstGeom>
              <a:solidFill>
                <a:schemeClr val="accent2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76" name="Line 155"/>
              <p:cNvSpPr>
                <a:spLocks noChangeShapeType="1"/>
              </p:cNvSpPr>
              <p:nvPr/>
            </p:nvSpPr>
            <p:spPr bwMode="auto">
              <a:xfrm>
                <a:off x="95" y="3063"/>
                <a:ext cx="193" cy="1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77" name="Line 156"/>
              <p:cNvSpPr>
                <a:spLocks noChangeShapeType="1"/>
              </p:cNvSpPr>
              <p:nvPr/>
            </p:nvSpPr>
            <p:spPr bwMode="auto">
              <a:xfrm>
                <a:off x="0" y="2711"/>
                <a:ext cx="191" cy="1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78" name="Line 157"/>
              <p:cNvSpPr>
                <a:spLocks noChangeShapeType="1"/>
              </p:cNvSpPr>
              <p:nvPr/>
            </p:nvSpPr>
            <p:spPr bwMode="auto">
              <a:xfrm flipH="1">
                <a:off x="-96" y="3063"/>
                <a:ext cx="191" cy="1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79" name="Line 158"/>
              <p:cNvSpPr>
                <a:spLocks noChangeShapeType="1"/>
              </p:cNvSpPr>
              <p:nvPr/>
            </p:nvSpPr>
            <p:spPr bwMode="auto">
              <a:xfrm flipH="1">
                <a:off x="-193" y="2711"/>
                <a:ext cx="193" cy="1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80" name="Oval 159"/>
              <p:cNvSpPr>
                <a:spLocks noChangeArrowheads="1"/>
              </p:cNvSpPr>
              <p:nvPr/>
            </p:nvSpPr>
            <p:spPr bwMode="auto">
              <a:xfrm>
                <a:off x="-480" y="3555"/>
                <a:ext cx="191" cy="141"/>
              </a:xfrm>
              <a:prstGeom prst="ellipse">
                <a:avLst/>
              </a:prstGeom>
              <a:solidFill>
                <a:srgbClr val="1A9517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81" name="Oval 160"/>
              <p:cNvSpPr>
                <a:spLocks noChangeArrowheads="1"/>
              </p:cNvSpPr>
              <p:nvPr/>
            </p:nvSpPr>
            <p:spPr bwMode="auto">
              <a:xfrm>
                <a:off x="-289" y="3344"/>
                <a:ext cx="193" cy="141"/>
              </a:xfrm>
              <a:prstGeom prst="ellipse">
                <a:avLst/>
              </a:prstGeom>
              <a:solidFill>
                <a:srgbClr val="1A9517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82" name="Oval 161"/>
              <p:cNvSpPr>
                <a:spLocks noChangeArrowheads="1"/>
              </p:cNvSpPr>
              <p:nvPr/>
            </p:nvSpPr>
            <p:spPr bwMode="auto">
              <a:xfrm>
                <a:off x="-96" y="3555"/>
                <a:ext cx="191" cy="141"/>
              </a:xfrm>
              <a:prstGeom prst="ellipse">
                <a:avLst/>
              </a:prstGeom>
              <a:solidFill>
                <a:srgbClr val="1A9517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83" name="Line 162"/>
              <p:cNvSpPr>
                <a:spLocks noChangeShapeType="1"/>
              </p:cNvSpPr>
              <p:nvPr/>
            </p:nvSpPr>
            <p:spPr bwMode="auto">
              <a:xfrm>
                <a:off x="-193" y="3414"/>
                <a:ext cx="193" cy="141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84" name="Line 163"/>
              <p:cNvSpPr>
                <a:spLocks noChangeShapeType="1"/>
              </p:cNvSpPr>
              <p:nvPr/>
            </p:nvSpPr>
            <p:spPr bwMode="auto">
              <a:xfrm flipH="1">
                <a:off x="-384" y="3414"/>
                <a:ext cx="191" cy="141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8" name="Group 164"/>
            <p:cNvGrpSpPr>
              <a:grpSpLocks/>
            </p:cNvGrpSpPr>
            <p:nvPr/>
          </p:nvGrpSpPr>
          <p:grpSpPr bwMode="auto">
            <a:xfrm>
              <a:off x="1807" y="2871"/>
              <a:ext cx="232" cy="336"/>
              <a:chOff x="-480" y="2640"/>
              <a:chExt cx="864" cy="1056"/>
            </a:xfrm>
          </p:grpSpPr>
          <p:sp>
            <p:nvSpPr>
              <p:cNvPr id="17555" name="Oval 165"/>
              <p:cNvSpPr>
                <a:spLocks noChangeArrowheads="1"/>
              </p:cNvSpPr>
              <p:nvPr/>
            </p:nvSpPr>
            <p:spPr bwMode="auto">
              <a:xfrm>
                <a:off x="-193" y="3203"/>
                <a:ext cx="193" cy="141"/>
              </a:xfrm>
              <a:prstGeom prst="ellipse">
                <a:avLst/>
              </a:prstGeom>
              <a:solidFill>
                <a:srgbClr val="D24506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56" name="Oval 166"/>
              <p:cNvSpPr>
                <a:spLocks noChangeArrowheads="1"/>
              </p:cNvSpPr>
              <p:nvPr/>
            </p:nvSpPr>
            <p:spPr bwMode="auto">
              <a:xfrm>
                <a:off x="0" y="2992"/>
                <a:ext cx="191" cy="141"/>
              </a:xfrm>
              <a:prstGeom prst="ellipse">
                <a:avLst/>
              </a:prstGeom>
              <a:solidFill>
                <a:srgbClr val="D24506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57" name="Oval 167"/>
              <p:cNvSpPr>
                <a:spLocks noChangeArrowheads="1"/>
              </p:cNvSpPr>
              <p:nvPr/>
            </p:nvSpPr>
            <p:spPr bwMode="auto">
              <a:xfrm>
                <a:off x="191" y="3203"/>
                <a:ext cx="193" cy="141"/>
              </a:xfrm>
              <a:prstGeom prst="ellipse">
                <a:avLst/>
              </a:prstGeom>
              <a:solidFill>
                <a:srgbClr val="D24506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58" name="Oval 168"/>
              <p:cNvSpPr>
                <a:spLocks noChangeArrowheads="1"/>
              </p:cNvSpPr>
              <p:nvPr/>
            </p:nvSpPr>
            <p:spPr bwMode="auto">
              <a:xfrm>
                <a:off x="-96" y="2640"/>
                <a:ext cx="191" cy="141"/>
              </a:xfrm>
              <a:prstGeom prst="ellipse">
                <a:avLst/>
              </a:prstGeom>
              <a:solidFill>
                <a:schemeClr val="accent2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59" name="Oval 169"/>
              <p:cNvSpPr>
                <a:spLocks noChangeArrowheads="1"/>
              </p:cNvSpPr>
              <p:nvPr/>
            </p:nvSpPr>
            <p:spPr bwMode="auto">
              <a:xfrm>
                <a:off x="-304" y="2851"/>
                <a:ext cx="191" cy="141"/>
              </a:xfrm>
              <a:prstGeom prst="ellipse">
                <a:avLst/>
              </a:prstGeom>
              <a:solidFill>
                <a:schemeClr val="accent2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60" name="Oval 170"/>
              <p:cNvSpPr>
                <a:spLocks noChangeArrowheads="1"/>
              </p:cNvSpPr>
              <p:nvPr/>
            </p:nvSpPr>
            <p:spPr bwMode="auto">
              <a:xfrm>
                <a:off x="95" y="2851"/>
                <a:ext cx="193" cy="141"/>
              </a:xfrm>
              <a:prstGeom prst="ellipse">
                <a:avLst/>
              </a:prstGeom>
              <a:solidFill>
                <a:schemeClr val="accent2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61" name="Line 171"/>
              <p:cNvSpPr>
                <a:spLocks noChangeShapeType="1"/>
              </p:cNvSpPr>
              <p:nvPr/>
            </p:nvSpPr>
            <p:spPr bwMode="auto">
              <a:xfrm>
                <a:off x="95" y="3063"/>
                <a:ext cx="193" cy="1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62" name="Line 172"/>
              <p:cNvSpPr>
                <a:spLocks noChangeShapeType="1"/>
              </p:cNvSpPr>
              <p:nvPr/>
            </p:nvSpPr>
            <p:spPr bwMode="auto">
              <a:xfrm>
                <a:off x="0" y="2711"/>
                <a:ext cx="191" cy="1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63" name="Line 173"/>
              <p:cNvSpPr>
                <a:spLocks noChangeShapeType="1"/>
              </p:cNvSpPr>
              <p:nvPr/>
            </p:nvSpPr>
            <p:spPr bwMode="auto">
              <a:xfrm flipH="1">
                <a:off x="-96" y="3063"/>
                <a:ext cx="191" cy="1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64" name="Line 174"/>
              <p:cNvSpPr>
                <a:spLocks noChangeShapeType="1"/>
              </p:cNvSpPr>
              <p:nvPr/>
            </p:nvSpPr>
            <p:spPr bwMode="auto">
              <a:xfrm flipH="1">
                <a:off x="-193" y="2711"/>
                <a:ext cx="193" cy="1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65" name="Oval 175"/>
              <p:cNvSpPr>
                <a:spLocks noChangeArrowheads="1"/>
              </p:cNvSpPr>
              <p:nvPr/>
            </p:nvSpPr>
            <p:spPr bwMode="auto">
              <a:xfrm>
                <a:off x="-480" y="3555"/>
                <a:ext cx="191" cy="141"/>
              </a:xfrm>
              <a:prstGeom prst="ellipse">
                <a:avLst/>
              </a:prstGeom>
              <a:solidFill>
                <a:srgbClr val="1A9517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66" name="Oval 176"/>
              <p:cNvSpPr>
                <a:spLocks noChangeArrowheads="1"/>
              </p:cNvSpPr>
              <p:nvPr/>
            </p:nvSpPr>
            <p:spPr bwMode="auto">
              <a:xfrm>
                <a:off x="-289" y="3344"/>
                <a:ext cx="193" cy="141"/>
              </a:xfrm>
              <a:prstGeom prst="ellipse">
                <a:avLst/>
              </a:prstGeom>
              <a:solidFill>
                <a:srgbClr val="1A9517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67" name="Oval 177"/>
              <p:cNvSpPr>
                <a:spLocks noChangeArrowheads="1"/>
              </p:cNvSpPr>
              <p:nvPr/>
            </p:nvSpPr>
            <p:spPr bwMode="auto">
              <a:xfrm>
                <a:off x="-96" y="3555"/>
                <a:ext cx="191" cy="141"/>
              </a:xfrm>
              <a:prstGeom prst="ellipse">
                <a:avLst/>
              </a:prstGeom>
              <a:solidFill>
                <a:srgbClr val="1A9517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68" name="Line 178"/>
              <p:cNvSpPr>
                <a:spLocks noChangeShapeType="1"/>
              </p:cNvSpPr>
              <p:nvPr/>
            </p:nvSpPr>
            <p:spPr bwMode="auto">
              <a:xfrm>
                <a:off x="-193" y="3414"/>
                <a:ext cx="193" cy="141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69" name="Line 179"/>
              <p:cNvSpPr>
                <a:spLocks noChangeShapeType="1"/>
              </p:cNvSpPr>
              <p:nvPr/>
            </p:nvSpPr>
            <p:spPr bwMode="auto">
              <a:xfrm flipH="1">
                <a:off x="-384" y="3414"/>
                <a:ext cx="191" cy="141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9" name="Group 180"/>
            <p:cNvGrpSpPr>
              <a:grpSpLocks/>
            </p:cNvGrpSpPr>
            <p:nvPr/>
          </p:nvGrpSpPr>
          <p:grpSpPr bwMode="auto">
            <a:xfrm>
              <a:off x="3709" y="2871"/>
              <a:ext cx="232" cy="336"/>
              <a:chOff x="-480" y="2640"/>
              <a:chExt cx="864" cy="1056"/>
            </a:xfrm>
          </p:grpSpPr>
          <p:sp>
            <p:nvSpPr>
              <p:cNvPr id="17540" name="Oval 181"/>
              <p:cNvSpPr>
                <a:spLocks noChangeArrowheads="1"/>
              </p:cNvSpPr>
              <p:nvPr/>
            </p:nvSpPr>
            <p:spPr bwMode="auto">
              <a:xfrm>
                <a:off x="-193" y="3203"/>
                <a:ext cx="193" cy="141"/>
              </a:xfrm>
              <a:prstGeom prst="ellipse">
                <a:avLst/>
              </a:prstGeom>
              <a:solidFill>
                <a:srgbClr val="D24506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41" name="Oval 182"/>
              <p:cNvSpPr>
                <a:spLocks noChangeArrowheads="1"/>
              </p:cNvSpPr>
              <p:nvPr/>
            </p:nvSpPr>
            <p:spPr bwMode="auto">
              <a:xfrm>
                <a:off x="0" y="2992"/>
                <a:ext cx="191" cy="141"/>
              </a:xfrm>
              <a:prstGeom prst="ellipse">
                <a:avLst/>
              </a:prstGeom>
              <a:solidFill>
                <a:srgbClr val="D24506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42" name="Oval 183"/>
              <p:cNvSpPr>
                <a:spLocks noChangeArrowheads="1"/>
              </p:cNvSpPr>
              <p:nvPr/>
            </p:nvSpPr>
            <p:spPr bwMode="auto">
              <a:xfrm>
                <a:off x="191" y="3203"/>
                <a:ext cx="193" cy="141"/>
              </a:xfrm>
              <a:prstGeom prst="ellipse">
                <a:avLst/>
              </a:prstGeom>
              <a:solidFill>
                <a:srgbClr val="D24506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43" name="Oval 184"/>
              <p:cNvSpPr>
                <a:spLocks noChangeArrowheads="1"/>
              </p:cNvSpPr>
              <p:nvPr/>
            </p:nvSpPr>
            <p:spPr bwMode="auto">
              <a:xfrm>
                <a:off x="-96" y="2640"/>
                <a:ext cx="191" cy="141"/>
              </a:xfrm>
              <a:prstGeom prst="ellipse">
                <a:avLst/>
              </a:prstGeom>
              <a:solidFill>
                <a:schemeClr val="accent2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44" name="Oval 185"/>
              <p:cNvSpPr>
                <a:spLocks noChangeArrowheads="1"/>
              </p:cNvSpPr>
              <p:nvPr/>
            </p:nvSpPr>
            <p:spPr bwMode="auto">
              <a:xfrm>
                <a:off x="-304" y="2851"/>
                <a:ext cx="191" cy="141"/>
              </a:xfrm>
              <a:prstGeom prst="ellipse">
                <a:avLst/>
              </a:prstGeom>
              <a:solidFill>
                <a:schemeClr val="accent2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45" name="Oval 186"/>
              <p:cNvSpPr>
                <a:spLocks noChangeArrowheads="1"/>
              </p:cNvSpPr>
              <p:nvPr/>
            </p:nvSpPr>
            <p:spPr bwMode="auto">
              <a:xfrm>
                <a:off x="95" y="2851"/>
                <a:ext cx="193" cy="141"/>
              </a:xfrm>
              <a:prstGeom prst="ellipse">
                <a:avLst/>
              </a:prstGeom>
              <a:solidFill>
                <a:schemeClr val="accent2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46" name="Line 187"/>
              <p:cNvSpPr>
                <a:spLocks noChangeShapeType="1"/>
              </p:cNvSpPr>
              <p:nvPr/>
            </p:nvSpPr>
            <p:spPr bwMode="auto">
              <a:xfrm>
                <a:off x="95" y="3063"/>
                <a:ext cx="193" cy="1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47" name="Line 188"/>
              <p:cNvSpPr>
                <a:spLocks noChangeShapeType="1"/>
              </p:cNvSpPr>
              <p:nvPr/>
            </p:nvSpPr>
            <p:spPr bwMode="auto">
              <a:xfrm>
                <a:off x="0" y="2711"/>
                <a:ext cx="191" cy="1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48" name="Line 189"/>
              <p:cNvSpPr>
                <a:spLocks noChangeShapeType="1"/>
              </p:cNvSpPr>
              <p:nvPr/>
            </p:nvSpPr>
            <p:spPr bwMode="auto">
              <a:xfrm flipH="1">
                <a:off x="-96" y="3063"/>
                <a:ext cx="191" cy="1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49" name="Line 190"/>
              <p:cNvSpPr>
                <a:spLocks noChangeShapeType="1"/>
              </p:cNvSpPr>
              <p:nvPr/>
            </p:nvSpPr>
            <p:spPr bwMode="auto">
              <a:xfrm flipH="1">
                <a:off x="-193" y="2711"/>
                <a:ext cx="193" cy="1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50" name="Oval 191"/>
              <p:cNvSpPr>
                <a:spLocks noChangeArrowheads="1"/>
              </p:cNvSpPr>
              <p:nvPr/>
            </p:nvSpPr>
            <p:spPr bwMode="auto">
              <a:xfrm>
                <a:off x="-480" y="3555"/>
                <a:ext cx="191" cy="141"/>
              </a:xfrm>
              <a:prstGeom prst="ellipse">
                <a:avLst/>
              </a:prstGeom>
              <a:solidFill>
                <a:srgbClr val="1A9517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51" name="Oval 192"/>
              <p:cNvSpPr>
                <a:spLocks noChangeArrowheads="1"/>
              </p:cNvSpPr>
              <p:nvPr/>
            </p:nvSpPr>
            <p:spPr bwMode="auto">
              <a:xfrm>
                <a:off x="-289" y="3344"/>
                <a:ext cx="193" cy="141"/>
              </a:xfrm>
              <a:prstGeom prst="ellipse">
                <a:avLst/>
              </a:prstGeom>
              <a:solidFill>
                <a:srgbClr val="1A9517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52" name="Oval 193"/>
              <p:cNvSpPr>
                <a:spLocks noChangeArrowheads="1"/>
              </p:cNvSpPr>
              <p:nvPr/>
            </p:nvSpPr>
            <p:spPr bwMode="auto">
              <a:xfrm>
                <a:off x="-96" y="3555"/>
                <a:ext cx="191" cy="141"/>
              </a:xfrm>
              <a:prstGeom prst="ellipse">
                <a:avLst/>
              </a:prstGeom>
              <a:solidFill>
                <a:srgbClr val="1A9517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53" name="Line 194"/>
              <p:cNvSpPr>
                <a:spLocks noChangeShapeType="1"/>
              </p:cNvSpPr>
              <p:nvPr/>
            </p:nvSpPr>
            <p:spPr bwMode="auto">
              <a:xfrm>
                <a:off x="-193" y="3414"/>
                <a:ext cx="193" cy="141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54" name="Line 195"/>
              <p:cNvSpPr>
                <a:spLocks noChangeShapeType="1"/>
              </p:cNvSpPr>
              <p:nvPr/>
            </p:nvSpPr>
            <p:spPr bwMode="auto">
              <a:xfrm flipH="1">
                <a:off x="-384" y="3414"/>
                <a:ext cx="191" cy="141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grpSp>
          <p:nvGrpSpPr>
            <p:cNvPr id="10" name="Group 196"/>
            <p:cNvGrpSpPr>
              <a:grpSpLocks/>
            </p:cNvGrpSpPr>
            <p:nvPr/>
          </p:nvGrpSpPr>
          <p:grpSpPr bwMode="auto">
            <a:xfrm>
              <a:off x="4683" y="2871"/>
              <a:ext cx="232" cy="336"/>
              <a:chOff x="-480" y="2640"/>
              <a:chExt cx="864" cy="1056"/>
            </a:xfrm>
          </p:grpSpPr>
          <p:sp>
            <p:nvSpPr>
              <p:cNvPr id="17525" name="Oval 197"/>
              <p:cNvSpPr>
                <a:spLocks noChangeArrowheads="1"/>
              </p:cNvSpPr>
              <p:nvPr/>
            </p:nvSpPr>
            <p:spPr bwMode="auto">
              <a:xfrm>
                <a:off x="-193" y="3203"/>
                <a:ext cx="193" cy="141"/>
              </a:xfrm>
              <a:prstGeom prst="ellipse">
                <a:avLst/>
              </a:prstGeom>
              <a:solidFill>
                <a:srgbClr val="D24506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26" name="Oval 198"/>
              <p:cNvSpPr>
                <a:spLocks noChangeArrowheads="1"/>
              </p:cNvSpPr>
              <p:nvPr/>
            </p:nvSpPr>
            <p:spPr bwMode="auto">
              <a:xfrm>
                <a:off x="0" y="2992"/>
                <a:ext cx="191" cy="141"/>
              </a:xfrm>
              <a:prstGeom prst="ellipse">
                <a:avLst/>
              </a:prstGeom>
              <a:solidFill>
                <a:srgbClr val="D24506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27" name="Oval 199"/>
              <p:cNvSpPr>
                <a:spLocks noChangeArrowheads="1"/>
              </p:cNvSpPr>
              <p:nvPr/>
            </p:nvSpPr>
            <p:spPr bwMode="auto">
              <a:xfrm>
                <a:off x="191" y="3203"/>
                <a:ext cx="193" cy="141"/>
              </a:xfrm>
              <a:prstGeom prst="ellipse">
                <a:avLst/>
              </a:prstGeom>
              <a:solidFill>
                <a:srgbClr val="D24506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28" name="Oval 200"/>
              <p:cNvSpPr>
                <a:spLocks noChangeArrowheads="1"/>
              </p:cNvSpPr>
              <p:nvPr/>
            </p:nvSpPr>
            <p:spPr bwMode="auto">
              <a:xfrm>
                <a:off x="-96" y="2640"/>
                <a:ext cx="191" cy="141"/>
              </a:xfrm>
              <a:prstGeom prst="ellipse">
                <a:avLst/>
              </a:prstGeom>
              <a:solidFill>
                <a:schemeClr val="accent2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29" name="Oval 201"/>
              <p:cNvSpPr>
                <a:spLocks noChangeArrowheads="1"/>
              </p:cNvSpPr>
              <p:nvPr/>
            </p:nvSpPr>
            <p:spPr bwMode="auto">
              <a:xfrm>
                <a:off x="-304" y="2851"/>
                <a:ext cx="191" cy="141"/>
              </a:xfrm>
              <a:prstGeom prst="ellipse">
                <a:avLst/>
              </a:prstGeom>
              <a:solidFill>
                <a:schemeClr val="accent2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30" name="Oval 202"/>
              <p:cNvSpPr>
                <a:spLocks noChangeArrowheads="1"/>
              </p:cNvSpPr>
              <p:nvPr/>
            </p:nvSpPr>
            <p:spPr bwMode="auto">
              <a:xfrm>
                <a:off x="95" y="2851"/>
                <a:ext cx="193" cy="141"/>
              </a:xfrm>
              <a:prstGeom prst="ellipse">
                <a:avLst/>
              </a:prstGeom>
              <a:solidFill>
                <a:schemeClr val="accent2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31" name="Line 203"/>
              <p:cNvSpPr>
                <a:spLocks noChangeShapeType="1"/>
              </p:cNvSpPr>
              <p:nvPr/>
            </p:nvSpPr>
            <p:spPr bwMode="auto">
              <a:xfrm>
                <a:off x="95" y="3063"/>
                <a:ext cx="193" cy="1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32" name="Line 204"/>
              <p:cNvSpPr>
                <a:spLocks noChangeShapeType="1"/>
              </p:cNvSpPr>
              <p:nvPr/>
            </p:nvSpPr>
            <p:spPr bwMode="auto">
              <a:xfrm>
                <a:off x="0" y="2711"/>
                <a:ext cx="191" cy="1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33" name="Line 205"/>
              <p:cNvSpPr>
                <a:spLocks noChangeShapeType="1"/>
              </p:cNvSpPr>
              <p:nvPr/>
            </p:nvSpPr>
            <p:spPr bwMode="auto">
              <a:xfrm flipH="1">
                <a:off x="-96" y="3063"/>
                <a:ext cx="191" cy="1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34" name="Line 206"/>
              <p:cNvSpPr>
                <a:spLocks noChangeShapeType="1"/>
              </p:cNvSpPr>
              <p:nvPr/>
            </p:nvSpPr>
            <p:spPr bwMode="auto">
              <a:xfrm flipH="1">
                <a:off x="-193" y="2711"/>
                <a:ext cx="193" cy="1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35" name="Oval 207"/>
              <p:cNvSpPr>
                <a:spLocks noChangeArrowheads="1"/>
              </p:cNvSpPr>
              <p:nvPr/>
            </p:nvSpPr>
            <p:spPr bwMode="auto">
              <a:xfrm>
                <a:off x="-480" y="3555"/>
                <a:ext cx="191" cy="141"/>
              </a:xfrm>
              <a:prstGeom prst="ellipse">
                <a:avLst/>
              </a:prstGeom>
              <a:solidFill>
                <a:srgbClr val="1A9517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36" name="Oval 208"/>
              <p:cNvSpPr>
                <a:spLocks noChangeArrowheads="1"/>
              </p:cNvSpPr>
              <p:nvPr/>
            </p:nvSpPr>
            <p:spPr bwMode="auto">
              <a:xfrm>
                <a:off x="-289" y="3344"/>
                <a:ext cx="193" cy="141"/>
              </a:xfrm>
              <a:prstGeom prst="ellipse">
                <a:avLst/>
              </a:prstGeom>
              <a:solidFill>
                <a:srgbClr val="1A9517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37" name="Oval 209"/>
              <p:cNvSpPr>
                <a:spLocks noChangeArrowheads="1"/>
              </p:cNvSpPr>
              <p:nvPr/>
            </p:nvSpPr>
            <p:spPr bwMode="auto">
              <a:xfrm>
                <a:off x="-96" y="3555"/>
                <a:ext cx="191" cy="141"/>
              </a:xfrm>
              <a:prstGeom prst="ellipse">
                <a:avLst/>
              </a:prstGeom>
              <a:solidFill>
                <a:srgbClr val="1A9517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38" name="Line 210"/>
              <p:cNvSpPr>
                <a:spLocks noChangeShapeType="1"/>
              </p:cNvSpPr>
              <p:nvPr/>
            </p:nvSpPr>
            <p:spPr bwMode="auto">
              <a:xfrm>
                <a:off x="-193" y="3414"/>
                <a:ext cx="193" cy="141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17539" name="Line 211"/>
              <p:cNvSpPr>
                <a:spLocks noChangeShapeType="1"/>
              </p:cNvSpPr>
              <p:nvPr/>
            </p:nvSpPr>
            <p:spPr bwMode="auto">
              <a:xfrm flipH="1">
                <a:off x="-384" y="3414"/>
                <a:ext cx="191" cy="141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nl-NL"/>
              </a:p>
            </p:txBody>
          </p:sp>
        </p:grpSp>
        <p:sp>
          <p:nvSpPr>
            <p:cNvPr id="17521" name="AutoShape 212"/>
            <p:cNvSpPr>
              <a:spLocks noChangeArrowheads="1"/>
            </p:cNvSpPr>
            <p:nvPr/>
          </p:nvSpPr>
          <p:spPr bwMode="auto">
            <a:xfrm>
              <a:off x="1680" y="3255"/>
              <a:ext cx="179" cy="92"/>
            </a:xfrm>
            <a:prstGeom prst="rightArrow">
              <a:avLst>
                <a:gd name="adj1" fmla="val 50000"/>
                <a:gd name="adj2" fmla="val 97292"/>
              </a:avLst>
            </a:prstGeom>
            <a:gradFill rotWithShape="0">
              <a:gsLst>
                <a:gs pos="0">
                  <a:srgbClr val="000000"/>
                </a:gs>
                <a:gs pos="50000">
                  <a:srgbClr val="00AE00"/>
                </a:gs>
                <a:gs pos="100000">
                  <a:srgbClr val="000000"/>
                </a:gs>
              </a:gsLst>
              <a:lin ang="540000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22" name="AutoShape 213"/>
            <p:cNvSpPr>
              <a:spLocks noChangeArrowheads="1"/>
            </p:cNvSpPr>
            <p:nvPr/>
          </p:nvSpPr>
          <p:spPr bwMode="auto">
            <a:xfrm>
              <a:off x="2640" y="3255"/>
              <a:ext cx="179" cy="92"/>
            </a:xfrm>
            <a:prstGeom prst="rightArrow">
              <a:avLst>
                <a:gd name="adj1" fmla="val 50000"/>
                <a:gd name="adj2" fmla="val 97292"/>
              </a:avLst>
            </a:prstGeom>
            <a:gradFill rotWithShape="0">
              <a:gsLst>
                <a:gs pos="0">
                  <a:srgbClr val="000000"/>
                </a:gs>
                <a:gs pos="50000">
                  <a:srgbClr val="00AE00"/>
                </a:gs>
                <a:gs pos="100000">
                  <a:srgbClr val="000000"/>
                </a:gs>
              </a:gsLst>
              <a:lin ang="540000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23" name="AutoShape 214"/>
            <p:cNvSpPr>
              <a:spLocks noChangeArrowheads="1"/>
            </p:cNvSpPr>
            <p:nvPr/>
          </p:nvSpPr>
          <p:spPr bwMode="auto">
            <a:xfrm>
              <a:off x="3613" y="3255"/>
              <a:ext cx="179" cy="92"/>
            </a:xfrm>
            <a:prstGeom prst="rightArrow">
              <a:avLst>
                <a:gd name="adj1" fmla="val 50000"/>
                <a:gd name="adj2" fmla="val 97292"/>
              </a:avLst>
            </a:prstGeom>
            <a:gradFill rotWithShape="0">
              <a:gsLst>
                <a:gs pos="0">
                  <a:srgbClr val="000000"/>
                </a:gs>
                <a:gs pos="50000">
                  <a:srgbClr val="00AE00"/>
                </a:gs>
                <a:gs pos="100000">
                  <a:srgbClr val="000000"/>
                </a:gs>
              </a:gsLst>
              <a:lin ang="540000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524" name="AutoShape 215"/>
            <p:cNvSpPr>
              <a:spLocks noChangeArrowheads="1"/>
            </p:cNvSpPr>
            <p:nvPr/>
          </p:nvSpPr>
          <p:spPr bwMode="auto">
            <a:xfrm>
              <a:off x="4573" y="3255"/>
              <a:ext cx="179" cy="92"/>
            </a:xfrm>
            <a:prstGeom prst="rightArrow">
              <a:avLst>
                <a:gd name="adj1" fmla="val 50000"/>
                <a:gd name="adj2" fmla="val 97292"/>
              </a:avLst>
            </a:prstGeom>
            <a:gradFill rotWithShape="0">
              <a:gsLst>
                <a:gs pos="0">
                  <a:srgbClr val="000000"/>
                </a:gs>
                <a:gs pos="50000">
                  <a:srgbClr val="00AE00"/>
                </a:gs>
                <a:gs pos="100000">
                  <a:srgbClr val="000000"/>
                </a:gs>
              </a:gsLst>
              <a:lin ang="5400000" scaled="1"/>
            </a:gra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7502" name="Rectangle 216"/>
          <p:cNvSpPr>
            <a:spLocks noChangeArrowheads="1"/>
          </p:cNvSpPr>
          <p:nvPr/>
        </p:nvSpPr>
        <p:spPr bwMode="auto">
          <a:xfrm>
            <a:off x="7848600" y="1752600"/>
            <a:ext cx="381000" cy="685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503" name="Oval 217"/>
          <p:cNvSpPr>
            <a:spLocks noChangeArrowheads="1"/>
          </p:cNvSpPr>
          <p:nvPr/>
        </p:nvSpPr>
        <p:spPr bwMode="auto">
          <a:xfrm>
            <a:off x="8001000" y="2057400"/>
            <a:ext cx="457200" cy="533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504" name="Text Box 218"/>
          <p:cNvSpPr txBox="1">
            <a:spLocks noChangeArrowheads="1"/>
          </p:cNvSpPr>
          <p:nvPr/>
        </p:nvSpPr>
        <p:spPr bwMode="auto">
          <a:xfrm>
            <a:off x="3398838" y="3200400"/>
            <a:ext cx="34321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NL" sz="2800" b="1">
                <a:solidFill>
                  <a:schemeClr val="accent2"/>
                </a:solidFill>
                <a:latin typeface="Calibri" pitchFamily="34" charset="0"/>
                <a:cs typeface="Arial" charset="0"/>
              </a:rPr>
              <a:t>Knowledge Extraction</a:t>
            </a:r>
            <a:endParaRPr lang="en-GB" sz="2800" b="1">
              <a:solidFill>
                <a:schemeClr val="accent2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7505" name="Text Box 219"/>
          <p:cNvSpPr txBox="1">
            <a:spLocks noChangeArrowheads="1"/>
          </p:cNvSpPr>
          <p:nvPr/>
        </p:nvSpPr>
        <p:spPr bwMode="auto">
          <a:xfrm>
            <a:off x="2057400" y="3976688"/>
            <a:ext cx="33734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NL" sz="2800" b="1">
                <a:solidFill>
                  <a:schemeClr val="accent2"/>
                </a:solidFill>
                <a:latin typeface="Calibri" pitchFamily="34" charset="0"/>
                <a:cs typeface="Arial" charset="0"/>
              </a:rPr>
              <a:t>Information Retrieval</a:t>
            </a:r>
            <a:endParaRPr lang="en-GB" sz="2800" b="1">
              <a:solidFill>
                <a:schemeClr val="accent2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7506" name="AutoShape 220"/>
          <p:cNvSpPr>
            <a:spLocks noChangeArrowheads="1"/>
          </p:cNvSpPr>
          <p:nvPr/>
        </p:nvSpPr>
        <p:spPr bwMode="auto">
          <a:xfrm rot="5400000">
            <a:off x="7353300" y="3695700"/>
            <a:ext cx="679450" cy="311150"/>
          </a:xfrm>
          <a:prstGeom prst="rightArrow">
            <a:avLst>
              <a:gd name="adj1" fmla="val 50000"/>
              <a:gd name="adj2" fmla="val 109194"/>
            </a:avLst>
          </a:prstGeom>
          <a:gradFill rotWithShape="0">
            <a:gsLst>
              <a:gs pos="0">
                <a:srgbClr val="000000"/>
              </a:gs>
              <a:gs pos="50000">
                <a:srgbClr val="00AE00"/>
              </a:gs>
              <a:gs pos="100000">
                <a:srgbClr val="000000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507" name="AutoShape 221"/>
          <p:cNvSpPr>
            <a:spLocks noChangeArrowheads="1"/>
          </p:cNvSpPr>
          <p:nvPr/>
        </p:nvSpPr>
        <p:spPr bwMode="auto">
          <a:xfrm rot="16200000" flipV="1">
            <a:off x="7810500" y="3689350"/>
            <a:ext cx="679450" cy="311150"/>
          </a:xfrm>
          <a:prstGeom prst="rightArrow">
            <a:avLst>
              <a:gd name="adj1" fmla="val 50000"/>
              <a:gd name="adj2" fmla="val 109194"/>
            </a:avLst>
          </a:prstGeom>
          <a:gradFill rotWithShape="0">
            <a:gsLst>
              <a:gs pos="0">
                <a:srgbClr val="000000"/>
              </a:gs>
              <a:gs pos="50000">
                <a:srgbClr val="00AE00"/>
              </a:gs>
              <a:gs pos="100000">
                <a:srgbClr val="000000"/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5797550"/>
            <a:ext cx="7448550" cy="1009650"/>
          </a:xfrm>
        </p:spPr>
        <p:txBody>
          <a:bodyPr lIns="90000" tIns="46800" rIns="90000" bIns="46800"/>
          <a:lstStyle/>
          <a:p>
            <a:pPr algn="ctr" defTabSz="457200" eaLnBrk="1" hangingPunct="1">
              <a:buClr>
                <a:srgbClr val="0000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0" smtClean="0">
                <a:solidFill>
                  <a:srgbClr val="000000"/>
                </a:solidFill>
              </a:rPr>
              <a:t>The </a:t>
            </a:r>
            <a:r>
              <a:rPr lang="en-GB" sz="2000" smtClean="0">
                <a:solidFill>
                  <a:srgbClr val="000000"/>
                </a:solidFill>
              </a:rPr>
              <a:t>AIDA</a:t>
            </a:r>
            <a:r>
              <a:rPr lang="en-GB" sz="2000" b="0" smtClean="0">
                <a:solidFill>
                  <a:srgbClr val="000000"/>
                </a:solidFill>
              </a:rPr>
              <a:t> toolbox </a:t>
            </a:r>
            <a:br>
              <a:rPr lang="en-GB" sz="2000" b="0" smtClean="0">
                <a:solidFill>
                  <a:srgbClr val="000000"/>
                </a:solidFill>
              </a:rPr>
            </a:br>
            <a:r>
              <a:rPr lang="en-GB" sz="2000" b="0" smtClean="0">
                <a:solidFill>
                  <a:srgbClr val="000000"/>
                </a:solidFill>
              </a:rPr>
              <a:t>for knowledge extraction and knowledge management </a:t>
            </a:r>
            <a:br>
              <a:rPr lang="en-GB" sz="2000" b="0" smtClean="0">
                <a:solidFill>
                  <a:srgbClr val="000000"/>
                </a:solidFill>
              </a:rPr>
            </a:br>
            <a:r>
              <a:rPr lang="en-GB" sz="2000" b="0" smtClean="0">
                <a:solidFill>
                  <a:srgbClr val="000000"/>
                </a:solidFill>
              </a:rPr>
              <a:t>in a Virtual Laboratory for e-Science</a:t>
            </a:r>
          </a:p>
        </p:txBody>
      </p:sp>
      <p:pic>
        <p:nvPicPr>
          <p:cNvPr id="71683" name="Picture 5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22238" y="209550"/>
            <a:ext cx="7899400" cy="559435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172" y="141908"/>
            <a:ext cx="8911828" cy="910828"/>
          </a:xfrm>
        </p:spPr>
        <p:txBody>
          <a:bodyPr>
            <a:noAutofit/>
          </a:bodyPr>
          <a:lstStyle/>
          <a:p>
            <a:pPr algn="l"/>
            <a:r>
              <a:rPr lang="en-GB" sz="4000" b="1" dirty="0" smtClean="0"/>
              <a:t>2010-2015: D2S: From Data to Semantics</a:t>
            </a:r>
            <a:br>
              <a:rPr lang="en-GB" sz="4000" b="1" dirty="0" smtClean="0"/>
            </a:br>
            <a:r>
              <a:rPr lang="en-GB" sz="4000" b="1" dirty="0" smtClean="0"/>
              <a:t>         </a:t>
            </a:r>
            <a:r>
              <a:rPr lang="en-GB" sz="4000" i="1" dirty="0" smtClean="0"/>
              <a:t>for data publishers</a:t>
            </a:r>
            <a:endParaRPr lang="en-GB" sz="4000" i="1" dirty="0"/>
          </a:p>
        </p:txBody>
      </p:sp>
      <p:pic>
        <p:nvPicPr>
          <p:cNvPr id="4098" name="Picture 2" descr="http://www.data2semantics.org/img/logo-no-text-150dpi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829550" y="0"/>
            <a:ext cx="1314450" cy="1381126"/>
          </a:xfrm>
          <a:prstGeom prst="rect">
            <a:avLst/>
          </a:prstGeom>
          <a:noFill/>
        </p:spPr>
      </p:pic>
      <p:sp>
        <p:nvSpPr>
          <p:cNvPr id="28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89427"/>
            <a:ext cx="8229600" cy="1610564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Challenges</a:t>
            </a:r>
          </a:p>
          <a:p>
            <a:pPr marL="0" marR="0" lvl="0" indent="0" defTabSz="91440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How to 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share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scientific data?</a:t>
            </a:r>
          </a:p>
          <a:p>
            <a:pPr marL="0" marR="0" lvl="0" indent="0" defTabSz="91440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How to 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access, analyse and interpret 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 data?</a:t>
            </a:r>
          </a:p>
          <a:p>
            <a:pPr marL="0" marR="0" lvl="0" indent="0" defTabSz="91440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How to </a:t>
            </a:r>
            <a:r>
              <a:rPr kumimoji="0" lang="en-GB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communicate and publish </a:t>
            </a: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results?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email">
            <a:lum contrast="40000"/>
          </a:blip>
          <a:stretch>
            <a:fillRect/>
          </a:stretch>
        </p:blipFill>
        <p:spPr>
          <a:xfrm>
            <a:off x="5028651" y="5013177"/>
            <a:ext cx="911501" cy="98072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6630439" y="5465132"/>
            <a:ext cx="2128369" cy="528773"/>
          </a:xfrm>
          <a:prstGeom prst="rect">
            <a:avLst/>
          </a:prstGeom>
        </p:spPr>
      </p:pic>
      <p:sp>
        <p:nvSpPr>
          <p:cNvPr id="31" name="Content Placeholder 2"/>
          <p:cNvSpPr txBox="1">
            <a:spLocks/>
          </p:cNvSpPr>
          <p:nvPr/>
        </p:nvSpPr>
        <p:spPr>
          <a:xfrm>
            <a:off x="457201" y="3284986"/>
            <a:ext cx="2200040" cy="1294621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30" tIns="45716" rIns="91430" bIns="45716" rtlCol="0">
            <a:noAutofit/>
          </a:bodyPr>
          <a:lstStyle/>
          <a:p>
            <a:pPr marL="342865" marR="0" lvl="0" indent="-342865" defTabSz="457154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Domains</a:t>
            </a:r>
          </a:p>
          <a:p>
            <a:pPr marL="285722" marR="0" lvl="1" indent="-285722" defTabSz="457154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Life-Sciences</a:t>
            </a:r>
          </a:p>
          <a:p>
            <a:pPr marL="285722" marR="0" lvl="1" indent="-285722" defTabSz="457154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Humanities</a:t>
            </a:r>
          </a:p>
          <a:p>
            <a:pPr marL="285722" marR="0" lvl="1" indent="-285722" defTabSz="457154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57201" y="4985378"/>
            <a:ext cx="2200040" cy="1539965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30" tIns="45716" rIns="91430" bIns="45716" rtlCol="0">
            <a:noAutofit/>
          </a:bodyPr>
          <a:lstStyle/>
          <a:p>
            <a:pPr marL="285722" marR="0" lvl="1" indent="-285722" defTabSz="457154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End Users</a:t>
            </a:r>
          </a:p>
          <a:p>
            <a:pPr marL="285722" marR="0" lvl="1" indent="-285722" defTabSz="457154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Elsevier</a:t>
            </a:r>
          </a:p>
          <a:p>
            <a:pPr marL="285722" marR="0" lvl="1" indent="-285722" defTabSz="457154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Philips</a:t>
            </a:r>
          </a:p>
          <a:p>
            <a:pPr marL="285722" marR="0" lvl="1" indent="-285722" defTabSz="457154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DANS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34" name="Picture 4" descr="http://www.reclameweek.nl/public/image/basplaatjes/universiteit_van_amsterdam_logo.jpeg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3203848" y="5087058"/>
            <a:ext cx="838832" cy="906847"/>
          </a:xfrm>
          <a:prstGeom prst="rect">
            <a:avLst/>
          </a:prstGeom>
          <a:noFill/>
        </p:spPr>
      </p:pic>
      <p:pic>
        <p:nvPicPr>
          <p:cNvPr id="35" name="Picture 2" descr="http://2.bp.blogspot.com/_UZImdYAiry8/SDWoydyts9I/AAAAAAAAGLs/YLv0SgdCHM4/s320/philips.png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5851718" y="3933056"/>
            <a:ext cx="2907090" cy="576064"/>
          </a:xfrm>
          <a:prstGeom prst="rect">
            <a:avLst/>
          </a:prstGeom>
          <a:noFill/>
        </p:spPr>
      </p:pic>
      <p:sp>
        <p:nvSpPr>
          <p:cNvPr id="36" name="Oval 35"/>
          <p:cNvSpPr/>
          <p:nvPr/>
        </p:nvSpPr>
        <p:spPr>
          <a:xfrm>
            <a:off x="179512" y="3645024"/>
            <a:ext cx="2664296" cy="432048"/>
          </a:xfrm>
          <a:prstGeom prst="ellipse">
            <a:avLst/>
          </a:prstGeom>
          <a:noFill/>
          <a:ln w="31750" cap="flat" cmpd="sng" algn="ctr">
            <a:solidFill>
              <a:srgbClr val="00B0F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0" tIns="45716" rIns="91430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179512" y="5373216"/>
            <a:ext cx="2664296" cy="792088"/>
          </a:xfrm>
          <a:prstGeom prst="ellipse">
            <a:avLst/>
          </a:prstGeom>
          <a:noFill/>
          <a:ln w="31750" cap="flat" cmpd="sng" algn="ctr">
            <a:solidFill>
              <a:srgbClr val="00B0F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0" tIns="45716" rIns="91430" bIns="45716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VUlogo_EN_Wit_FC_tcm9-201388.pdf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03848" y="3501008"/>
            <a:ext cx="2578100" cy="80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32172" y="0"/>
            <a:ext cx="8911828" cy="1700808"/>
          </a:xfrm>
        </p:spPr>
        <p:txBody>
          <a:bodyPr>
            <a:normAutofit fontScale="90000"/>
          </a:bodyPr>
          <a:lstStyle/>
          <a:p>
            <a:pPr lvl="0"/>
            <a:r>
              <a:rPr lang="en-US" sz="3600" dirty="0" smtClean="0"/>
              <a:t>How do we speed up the transfer </a:t>
            </a:r>
            <a:br>
              <a:rPr lang="en-US" sz="3600" dirty="0" smtClean="0"/>
            </a:br>
            <a:r>
              <a:rPr lang="en-US" sz="3600" dirty="0" smtClean="0"/>
              <a:t>of scientific data, information, knowledge </a:t>
            </a:r>
            <a:br>
              <a:rPr lang="en-US" sz="3600" dirty="0" smtClean="0"/>
            </a:br>
            <a:r>
              <a:rPr lang="en-US" sz="3600" dirty="0" smtClean="0"/>
              <a:t>from a research paper into actionable form?</a:t>
            </a:r>
            <a:endParaRPr lang="en-GB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59816" y="188640"/>
            <a:ext cx="8804672" cy="1296144"/>
          </a:xfrm>
          <a:prstGeom prst="rect">
            <a:avLst/>
          </a:prstGeom>
        </p:spPr>
        <p:txBody>
          <a:bodyPr vert="horz" lIns="91430" tIns="45716" rIns="91430" bIns="45716" rtlCol="0">
            <a:noAutofit/>
          </a:bodyPr>
          <a:lstStyle/>
          <a:p>
            <a:pPr lvl="0"/>
            <a:endParaRPr lang="en-US" sz="3200" dirty="0"/>
          </a:p>
        </p:txBody>
      </p:sp>
      <p:sp>
        <p:nvSpPr>
          <p:cNvPr id="15" name="Content Placeholder 1"/>
          <p:cNvSpPr>
            <a:spLocks noGrp="1"/>
          </p:cNvSpPr>
          <p:nvPr>
            <p:ph idx="1"/>
          </p:nvPr>
        </p:nvSpPr>
        <p:spPr>
          <a:xfrm>
            <a:off x="2176040" y="2564904"/>
            <a:ext cx="6716440" cy="1512168"/>
          </a:xfr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11" tIns="45706" rIns="91411" bIns="45706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kern="0" dirty="0" smtClean="0">
                <a:solidFill>
                  <a:sysClr val="windowText" lastClr="000000"/>
                </a:solidFill>
                <a:latin typeface="Trebuchet MS"/>
                <a:ea typeface="+mn-ea"/>
                <a:cs typeface="Trebuchet MS"/>
              </a:rPr>
              <a:t> Looking to become a provider of clinical rules</a:t>
            </a:r>
          </a:p>
          <a:p>
            <a:pPr marL="0" indent="0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kern="0" dirty="0" smtClean="0">
                <a:solidFill>
                  <a:sysClr val="windowText" lastClr="000000"/>
                </a:solidFill>
                <a:latin typeface="Trebuchet MS"/>
                <a:ea typeface="+mn-ea"/>
                <a:cs typeface="Trebuchet MS"/>
              </a:rPr>
              <a:t> Map clinical guidelines against recent papers</a:t>
            </a:r>
          </a:p>
          <a:p>
            <a:pPr marL="0" indent="0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kern="0" dirty="0" smtClean="0">
                <a:solidFill>
                  <a:sysClr val="windowText" lastClr="000000"/>
                </a:solidFill>
                <a:latin typeface="Trebuchet MS"/>
                <a:ea typeface="+mn-ea"/>
                <a:cs typeface="Trebuchet MS"/>
              </a:rPr>
              <a:t> Link to data sets of research paper</a:t>
            </a:r>
          </a:p>
          <a:p>
            <a:pPr marL="0" indent="0"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400" kern="0" dirty="0" smtClean="0">
              <a:solidFill>
                <a:sysClr val="windowText" lastClr="000000"/>
              </a:solidFill>
              <a:latin typeface="Trebuchet MS"/>
              <a:ea typeface="+mn-ea"/>
              <a:cs typeface="Trebuchet MS"/>
            </a:endParaRPr>
          </a:p>
          <a:p>
            <a:pPr marL="0" indent="0"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500" dirty="0">
              <a:ea typeface="+mn-ea"/>
            </a:endParaRPr>
          </a:p>
        </p:txBody>
      </p:sp>
      <p:pic>
        <p:nvPicPr>
          <p:cNvPr id="17" name="Picture 2" descr="http://www.himaa.org.au/2007/Images/Elsevier_black_300dpi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95538" y="2348880"/>
            <a:ext cx="1488893" cy="1656184"/>
          </a:xfrm>
          <a:prstGeom prst="rect">
            <a:avLst/>
          </a:prstGeom>
          <a:noFill/>
        </p:spPr>
      </p:pic>
      <p:pic>
        <p:nvPicPr>
          <p:cNvPr id="18" name="Picture 4" descr="http://fragpc.net/image/data/Philips-logo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67544" y="4725145"/>
            <a:ext cx="1368152" cy="1847006"/>
          </a:xfrm>
          <a:prstGeom prst="rect">
            <a:avLst/>
          </a:prstGeom>
          <a:noFill/>
        </p:spPr>
      </p:pic>
      <p:sp>
        <p:nvSpPr>
          <p:cNvPr id="19" name="Content Placeholder 1"/>
          <p:cNvSpPr txBox="1">
            <a:spLocks/>
          </p:cNvSpPr>
          <p:nvPr/>
        </p:nvSpPr>
        <p:spPr bwMode="auto">
          <a:xfrm>
            <a:off x="2176040" y="4725144"/>
            <a:ext cx="6716440" cy="151216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11" tIns="45706" rIns="91411" bIns="45706" numCol="1" anchor="t" anchorCtr="0" compatLnSpc="1">
            <a:prstTxWarp prst="textNoShape">
              <a:avLst/>
            </a:prstTxWarp>
            <a:noAutofit/>
          </a:bodyPr>
          <a:lstStyle/>
          <a:p>
            <a:pPr defTabSz="914400">
              <a:buFont typeface="Arial" charset="0"/>
              <a:buChar char="•"/>
            </a:pPr>
            <a:r>
              <a:rPr lang="en-GB" sz="2400" kern="0" dirty="0" smtClean="0">
                <a:solidFill>
                  <a:sysClr val="windowText" lastClr="000000"/>
                </a:solidFill>
                <a:latin typeface="Trebuchet MS"/>
                <a:cs typeface="Trebuchet MS"/>
              </a:rPr>
              <a:t> looking </a:t>
            </a:r>
            <a:r>
              <a:rPr lang="en-GB" sz="2400"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to quickly consume research findings </a:t>
            </a:r>
            <a:br>
              <a:rPr lang="en-GB" sz="2400"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</a:br>
            <a:r>
              <a:rPr lang="en-GB" sz="2400" kern="0" dirty="0" smtClean="0">
                <a:solidFill>
                  <a:sysClr val="windowText" lastClr="000000"/>
                </a:solidFill>
                <a:latin typeface="Trebuchet MS"/>
                <a:cs typeface="Trebuchet MS"/>
              </a:rPr>
              <a:t>  into </a:t>
            </a:r>
            <a:r>
              <a:rPr lang="en-GB" sz="2400"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Clinical Decision Support systems</a:t>
            </a:r>
          </a:p>
          <a:p>
            <a:pPr defTabSz="914400">
              <a:buFont typeface="Arial" charset="0"/>
              <a:buChar char="•"/>
            </a:pPr>
            <a:r>
              <a:rPr lang="en-GB" sz="2400" kern="0" dirty="0" smtClean="0">
                <a:solidFill>
                  <a:sysClr val="windowText" lastClr="000000"/>
                </a:solidFill>
                <a:latin typeface="Trebuchet MS"/>
                <a:cs typeface="Trebuchet MS"/>
              </a:rPr>
              <a:t> current </a:t>
            </a:r>
            <a:r>
              <a:rPr lang="en-GB" sz="2400"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guideline update cycle is 5 years</a:t>
            </a:r>
            <a:endParaRPr lang="en-US" sz="2400" kern="0" dirty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forward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1520" y="1600200"/>
            <a:ext cx="4762872" cy="4525963"/>
          </a:xfrm>
        </p:spPr>
        <p:txBody>
          <a:bodyPr/>
          <a:lstStyle/>
          <a:p>
            <a:r>
              <a:rPr lang="en-US" dirty="0" smtClean="0"/>
              <a:t>Complexity measures: </a:t>
            </a:r>
            <a:r>
              <a:rPr lang="en-US" dirty="0" err="1" smtClean="0"/>
              <a:t>facticity</a:t>
            </a:r>
            <a:r>
              <a:rPr lang="en-US" dirty="0" smtClean="0"/>
              <a:t> </a:t>
            </a:r>
          </a:p>
          <a:p>
            <a:r>
              <a:rPr lang="en-US" dirty="0" smtClean="0"/>
              <a:t>Empirical incompleteness theories </a:t>
            </a:r>
          </a:p>
          <a:p>
            <a:r>
              <a:rPr lang="en-US" dirty="0" smtClean="0"/>
              <a:t>e-science methodology for the 21</a:t>
            </a:r>
            <a:r>
              <a:rPr lang="en-US" baseline="30000" dirty="0" smtClean="0"/>
              <a:t>st</a:t>
            </a:r>
            <a:r>
              <a:rPr lang="en-US" dirty="0" smtClean="0"/>
              <a:t> century</a:t>
            </a:r>
            <a:endParaRPr lang="nl-NL" dirty="0" smtClean="0"/>
          </a:p>
          <a:p>
            <a:endParaRPr lang="nl-NL" dirty="0"/>
          </a:p>
        </p:txBody>
      </p:sp>
      <p:pic>
        <p:nvPicPr>
          <p:cNvPr id="4" name="Afbeelding 3" descr="page5panel3 copy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220072" y="1772816"/>
            <a:ext cx="3672408" cy="3672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6"/>
          <p:cNvSpPr>
            <a:spLocks/>
          </p:cNvSpPr>
          <p:nvPr/>
        </p:nvSpPr>
        <p:spPr bwMode="auto">
          <a:xfrm>
            <a:off x="5416972" y="1126257"/>
            <a:ext cx="3500438" cy="294680"/>
          </a:xfrm>
          <a:prstGeom prst="rect">
            <a:avLst/>
          </a:prstGeom>
          <a:solidFill>
            <a:srgbClr val="F5B75B"/>
          </a:solidFill>
          <a:ln w="6350">
            <a:solidFill>
              <a:srgbClr val="FF9900"/>
            </a:solidFill>
            <a:round/>
            <a:headEnd/>
            <a:tailEnd/>
          </a:ln>
        </p:spPr>
        <p:txBody>
          <a:bodyPr lIns="35711" tIns="35711" rIns="35711" bIns="35711" anchor="ctr"/>
          <a:lstStyle/>
          <a:p>
            <a:pPr algn="ctr" defTabSz="410709" fontAlgn="base" hangingPunct="0">
              <a:spcBef>
                <a:spcPct val="0"/>
              </a:spcBef>
              <a:spcAft>
                <a:spcPct val="0"/>
              </a:spcAft>
            </a:pPr>
            <a:endParaRPr lang="en-US" sz="2500" dirty="0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49" name="Rectangle 7"/>
          <p:cNvSpPr>
            <a:spLocks/>
          </p:cNvSpPr>
          <p:nvPr/>
        </p:nvSpPr>
        <p:spPr bwMode="auto">
          <a:xfrm>
            <a:off x="5408042" y="1107282"/>
            <a:ext cx="3509367" cy="353450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</p:spPr>
        <p:txBody>
          <a:bodyPr lIns="62497" tIns="35711" rIns="62497" bIns="35711">
            <a:spAutoFit/>
          </a:bodyPr>
          <a:lstStyle/>
          <a:p>
            <a:pPr algn="ctr" defTabSz="642816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Smart Content Applications</a:t>
            </a:r>
            <a:endParaRPr lang="en-US" sz="1500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50" name="Rectangle 8"/>
          <p:cNvSpPr>
            <a:spLocks/>
          </p:cNvSpPr>
          <p:nvPr/>
        </p:nvSpPr>
        <p:spPr bwMode="auto">
          <a:xfrm>
            <a:off x="6635874" y="3161113"/>
            <a:ext cx="2286000" cy="1734113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</p:spPr>
        <p:txBody>
          <a:bodyPr lIns="62497" tIns="35711" rIns="62497" bIns="35711">
            <a:spAutoFit/>
          </a:bodyPr>
          <a:lstStyle/>
          <a:p>
            <a:pPr algn="ctr" defTabSz="642816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Better understanding through analysis and visualization</a:t>
            </a:r>
            <a:endParaRPr lang="en-US" sz="1500" b="1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 algn="ctr" defTabSz="642816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MT"/>
              <a:buChar char="•"/>
            </a:pPr>
            <a:r>
              <a:rPr lang="en-US" sz="1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Tag clouds</a:t>
            </a:r>
            <a:endParaRPr lang="en-US" sz="1500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 algn="ctr" defTabSz="642816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MT"/>
              <a:buChar char="•"/>
            </a:pPr>
            <a:r>
              <a:rPr lang="en-US" sz="12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Heatmaps</a:t>
            </a:r>
            <a:endParaRPr lang="en-US" sz="12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" charset="0"/>
            </a:endParaRPr>
          </a:p>
          <a:p>
            <a:pPr algn="ctr" defTabSz="642816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MT"/>
              <a:buChar char="•"/>
            </a:pPr>
            <a:r>
              <a:rPr lang="en-US" sz="12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Streamgraphs</a:t>
            </a:r>
            <a:endParaRPr lang="en-US" sz="12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" charset="0"/>
            </a:endParaRPr>
          </a:p>
          <a:p>
            <a:pPr algn="ctr" defTabSz="642816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MT"/>
              <a:buChar char="•"/>
            </a:pPr>
            <a:r>
              <a:rPr lang="en-US" sz="12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Scatterplots</a:t>
            </a:r>
            <a:endParaRPr lang="en-US" sz="12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" charset="0"/>
            </a:endParaRPr>
          </a:p>
          <a:p>
            <a:pPr algn="ctr" defTabSz="642816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MT"/>
              <a:buChar char="•"/>
            </a:pPr>
            <a:r>
              <a:rPr lang="en-US" sz="1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Time series</a:t>
            </a:r>
            <a:endParaRPr lang="en-US" sz="1500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 algn="ctr" defTabSz="642816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MT"/>
              <a:buChar char="•"/>
            </a:pPr>
            <a:r>
              <a:rPr lang="en-US" sz="1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Animations</a:t>
            </a:r>
            <a:endParaRPr lang="en-US" sz="2500" dirty="0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51" name="Rectangle 9"/>
          <p:cNvSpPr>
            <a:spLocks/>
          </p:cNvSpPr>
          <p:nvPr/>
        </p:nvSpPr>
        <p:spPr bwMode="auto">
          <a:xfrm>
            <a:off x="6635874" y="1582789"/>
            <a:ext cx="2286000" cy="1364781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</p:spPr>
        <p:txBody>
          <a:bodyPr lIns="62497" tIns="35711" rIns="62497" bIns="35711">
            <a:spAutoFit/>
          </a:bodyPr>
          <a:lstStyle/>
          <a:p>
            <a:pPr algn="ctr" defTabSz="642816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Better discovery through semantic search &amp; navigation</a:t>
            </a:r>
            <a:endParaRPr lang="en-US" sz="1500" b="1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 algn="ctr" defTabSz="642816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MT"/>
              <a:buChar char="•"/>
            </a:pPr>
            <a:r>
              <a:rPr lang="en-US" sz="1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Faceted search &amp; browse</a:t>
            </a:r>
            <a:endParaRPr lang="en-US" sz="1500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 algn="ctr" defTabSz="642816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MT"/>
              <a:buChar char="•"/>
            </a:pPr>
            <a:r>
              <a:rPr lang="en-US" sz="1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Ontology-driven navigation</a:t>
            </a:r>
            <a:endParaRPr lang="en-US" sz="1500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 algn="ctr" defTabSz="642816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MT"/>
              <a:buChar char="•"/>
            </a:pPr>
            <a:r>
              <a:rPr lang="en-US" sz="1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Task-specific results</a:t>
            </a:r>
            <a:endParaRPr lang="en-US" sz="1500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 algn="ctr" defTabSz="642816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MT"/>
              <a:buChar char="•"/>
            </a:pPr>
            <a:r>
              <a:rPr lang="en-US" sz="1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Personalized/localized results</a:t>
            </a:r>
            <a:endParaRPr lang="en-US" sz="1500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 algn="ctr" defTabSz="642816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MT"/>
              <a:buChar char="•"/>
            </a:pPr>
            <a:r>
              <a:rPr lang="en-US" sz="1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Question answering</a:t>
            </a:r>
            <a:endParaRPr lang="en-US" sz="2500" dirty="0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pic>
        <p:nvPicPr>
          <p:cNvPr id="52" name="Picture 10" descr="image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416972" y="1683246"/>
            <a:ext cx="1067098" cy="1067098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</p:spPr>
      </p:pic>
      <p:pic>
        <p:nvPicPr>
          <p:cNvPr id="55" name="Picture 11" descr="image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416972" y="5132339"/>
            <a:ext cx="1069330" cy="1070447"/>
          </a:xfrm>
          <a:prstGeom prst="rect">
            <a:avLst/>
          </a:prstGeom>
          <a:noFill/>
          <a:ln w="9525">
            <a:solidFill>
              <a:srgbClr val="B2B2B2"/>
            </a:solidFill>
            <a:miter lim="0"/>
            <a:headEnd/>
            <a:tailEnd/>
          </a:ln>
        </p:spPr>
      </p:pic>
      <p:sp>
        <p:nvSpPr>
          <p:cNvPr id="56" name="Rectangle 12"/>
          <p:cNvSpPr>
            <a:spLocks/>
          </p:cNvSpPr>
          <p:nvPr/>
        </p:nvSpPr>
        <p:spPr bwMode="auto">
          <a:xfrm>
            <a:off x="6635874" y="4880077"/>
            <a:ext cx="2286000" cy="1364781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</p:spPr>
        <p:txBody>
          <a:bodyPr lIns="62497" tIns="35711" rIns="62497" bIns="35711">
            <a:spAutoFit/>
          </a:bodyPr>
          <a:lstStyle/>
          <a:p>
            <a:pPr algn="ctr" defTabSz="642816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New knowledge through aggregation and synthesis</a:t>
            </a:r>
            <a:endParaRPr lang="en-US" sz="1500" b="1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 algn="ctr" defTabSz="642816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MT"/>
              <a:buChar char="•"/>
            </a:pPr>
            <a:r>
              <a:rPr lang="en-US" sz="1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Topic pages</a:t>
            </a:r>
            <a:endParaRPr lang="en-US" sz="1500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 algn="ctr" defTabSz="642816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MT"/>
              <a:buChar char="•"/>
            </a:pPr>
            <a:r>
              <a:rPr lang="en-US" sz="1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Social network maps</a:t>
            </a:r>
            <a:endParaRPr lang="en-US" sz="1500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 algn="ctr" defTabSz="642816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MT"/>
              <a:buChar char="•"/>
            </a:pPr>
            <a:r>
              <a:rPr lang="en-US" sz="12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Geolocation</a:t>
            </a:r>
            <a:r>
              <a:rPr lang="en-US" sz="1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 maps</a:t>
            </a:r>
            <a:endParaRPr lang="en-US" sz="1500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 algn="ctr" defTabSz="642816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MT"/>
              <a:buChar char="•"/>
            </a:pPr>
            <a:r>
              <a:rPr lang="en-US" sz="1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Data </a:t>
            </a:r>
            <a:r>
              <a:rPr lang="en-US" sz="1200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mashups</a:t>
            </a:r>
            <a:endParaRPr lang="en-US" sz="12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" charset="0"/>
            </a:endParaRPr>
          </a:p>
          <a:p>
            <a:pPr algn="ctr" defTabSz="642816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MT"/>
              <a:buChar char="•"/>
            </a:pPr>
            <a:r>
              <a:rPr lang="en-US" sz="1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Text mining reports</a:t>
            </a:r>
            <a:endParaRPr lang="en-US" sz="1500" dirty="0">
              <a:solidFill>
                <a:srgbClr val="000000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pic>
        <p:nvPicPr>
          <p:cNvPr id="57" name="Picture 41" descr="image.png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5402464" y="3375425"/>
            <a:ext cx="1071563" cy="1071563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</p:spPr>
      </p:pic>
      <p:sp>
        <p:nvSpPr>
          <p:cNvPr id="717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content at Elsevier</a:t>
            </a:r>
          </a:p>
        </p:txBody>
      </p:sp>
      <p:pic>
        <p:nvPicPr>
          <p:cNvPr id="7188" name="Picture 20" descr="image.png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265659" y="2984751"/>
            <a:ext cx="1288107" cy="1752451"/>
          </a:xfrm>
          <a:prstGeom prst="rect">
            <a:avLst/>
          </a:prstGeom>
          <a:noFill/>
          <a:ln w="6350">
            <a:solidFill>
              <a:srgbClr val="969696"/>
            </a:solidFill>
            <a:miter lim="0"/>
            <a:headEnd/>
            <a:tailEnd/>
          </a:ln>
        </p:spPr>
      </p:pic>
      <p:sp>
        <p:nvSpPr>
          <p:cNvPr id="7189" name="Rectangle 21"/>
          <p:cNvSpPr>
            <a:spLocks/>
          </p:cNvSpPr>
          <p:nvPr/>
        </p:nvSpPr>
        <p:spPr bwMode="auto">
          <a:xfrm>
            <a:off x="361652" y="3586387"/>
            <a:ext cx="1067098" cy="634776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</p:spPr>
        <p:txBody>
          <a:bodyPr lIns="62497" tIns="35711" rIns="62497" bIns="35711">
            <a:spAutoFit/>
          </a:bodyPr>
          <a:lstStyle/>
          <a:p>
            <a:pPr algn="ctr" defTabSz="642816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Elsevier content</a:t>
            </a:r>
            <a:endParaRPr lang="en-US" sz="2500" dirty="0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sp>
        <p:nvSpPr>
          <p:cNvPr id="7207" name="Rectangle 39"/>
          <p:cNvSpPr>
            <a:spLocks/>
          </p:cNvSpPr>
          <p:nvPr/>
        </p:nvSpPr>
        <p:spPr bwMode="auto">
          <a:xfrm>
            <a:off x="969988" y="1847329"/>
            <a:ext cx="1753567" cy="464344"/>
          </a:xfrm>
          <a:prstGeom prst="rect">
            <a:avLst/>
          </a:prstGeom>
          <a:solidFill>
            <a:srgbClr val="FFFFFF">
              <a:alpha val="49803"/>
            </a:srgbClr>
          </a:solidFill>
          <a:ln w="12700" cap="rnd">
            <a:noFill/>
            <a:round/>
            <a:headEnd/>
            <a:tailEnd/>
          </a:ln>
        </p:spPr>
        <p:txBody>
          <a:bodyPr lIns="35711" tIns="35711" rIns="35711" bIns="35711" anchor="ctr"/>
          <a:lstStyle/>
          <a:p>
            <a:pPr algn="ctr" defTabSz="410709" fontAlgn="base" hangingPunct="0">
              <a:spcBef>
                <a:spcPct val="0"/>
              </a:spcBef>
              <a:spcAft>
                <a:spcPct val="0"/>
              </a:spcAft>
            </a:pPr>
            <a:endParaRPr lang="en-US" sz="2500" dirty="0">
              <a:solidFill>
                <a:srgbClr val="000000"/>
              </a:solidFill>
              <a:latin typeface="Helvetica Light" charset="0"/>
              <a:sym typeface="Helvetica Light" charset="0"/>
            </a:endParaRPr>
          </a:p>
        </p:txBody>
      </p:sp>
      <p:grpSp>
        <p:nvGrpSpPr>
          <p:cNvPr id="2" name="Group 45"/>
          <p:cNvGrpSpPr/>
          <p:nvPr/>
        </p:nvGrpSpPr>
        <p:grpSpPr>
          <a:xfrm>
            <a:off x="5166811" y="1124745"/>
            <a:ext cx="3869685" cy="5472608"/>
            <a:chOff x="5364088" y="1124744"/>
            <a:chExt cx="3869685" cy="5472608"/>
          </a:xfrm>
        </p:grpSpPr>
        <p:sp>
          <p:nvSpPr>
            <p:cNvPr id="45" name="Rectangle 44"/>
            <p:cNvSpPr/>
            <p:nvPr/>
          </p:nvSpPr>
          <p:spPr>
            <a:xfrm>
              <a:off x="5364088" y="1124744"/>
              <a:ext cx="3779912" cy="547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9"/>
            <p:cNvGrpSpPr>
              <a:grpSpLocks/>
            </p:cNvGrpSpPr>
            <p:nvPr/>
          </p:nvGrpSpPr>
          <p:grpSpPr bwMode="auto">
            <a:xfrm>
              <a:off x="5613872" y="2420888"/>
              <a:ext cx="3619901" cy="3086616"/>
              <a:chOff x="50305" y="1752600"/>
              <a:chExt cx="5149434" cy="4389554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>
              <a:xfrm>
                <a:off x="482217" y="1752600"/>
                <a:ext cx="4166516" cy="3809739"/>
              </a:xfrm>
              <a:prstGeom prst="rect">
                <a:avLst/>
              </a:prstGeom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44" name="TextBox 4"/>
              <p:cNvSpPr txBox="1">
                <a:spLocks noChangeArrowheads="1"/>
              </p:cNvSpPr>
              <p:nvPr/>
            </p:nvSpPr>
            <p:spPr bwMode="auto">
              <a:xfrm>
                <a:off x="50305" y="5638803"/>
                <a:ext cx="5149434" cy="5033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 defTabSz="410688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700" dirty="0">
                    <a:solidFill>
                      <a:srgbClr val="000000"/>
                    </a:solidFill>
                    <a:latin typeface="Helvetica Light" charset="0"/>
                    <a:sym typeface="Helvetica Light" charset="0"/>
                  </a:rPr>
                  <a:t>Philips </a:t>
                </a:r>
                <a:r>
                  <a:rPr lang="en-GB" sz="1700" dirty="0">
                    <a:solidFill>
                      <a:srgbClr val="000000"/>
                    </a:solidFill>
                    <a:latin typeface="Helvetica Light" charset="0"/>
                    <a:sym typeface="Helvetica Light" charset="0"/>
                  </a:rPr>
                  <a:t>Hospital Information System</a:t>
                </a:r>
                <a:endParaRPr lang="en-US" sz="1700" dirty="0">
                  <a:solidFill>
                    <a:srgbClr val="000000"/>
                  </a:solidFill>
                  <a:latin typeface="Helvetica Light" charset="0"/>
                  <a:sym typeface="Helvetica Light" charset="0"/>
                </a:endParaRPr>
              </a:p>
            </p:txBody>
          </p:sp>
        </p:grpSp>
      </p:grpSp>
      <p:sp>
        <p:nvSpPr>
          <p:cNvPr id="47" name="Title 3"/>
          <p:cNvSpPr txBox="1">
            <a:spLocks/>
          </p:cNvSpPr>
          <p:nvPr/>
        </p:nvSpPr>
        <p:spPr bwMode="auto">
          <a:xfrm>
            <a:off x="4777060" y="-2108"/>
            <a:ext cx="3755380" cy="910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ctr" anchorCtr="0" compatLnSpc="1">
            <a:prstTxWarp prst="textNoShape">
              <a:avLst/>
            </a:prstTxWarp>
            <a:normAutofit/>
          </a:bodyPr>
          <a:lstStyle/>
          <a:p>
            <a:pPr defTabSz="91409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400" b="1" dirty="0">
                <a:latin typeface="+mj-lt"/>
                <a:ea typeface="ＭＳ Ｐゴシック" charset="-128"/>
                <a:cs typeface="+mj-cs"/>
              </a:rPr>
              <a:t>&amp; Philips</a:t>
            </a:r>
          </a:p>
        </p:txBody>
      </p:sp>
      <p:grpSp>
        <p:nvGrpSpPr>
          <p:cNvPr id="4" name="Group 58"/>
          <p:cNvGrpSpPr/>
          <p:nvPr/>
        </p:nvGrpSpPr>
        <p:grpSpPr>
          <a:xfrm>
            <a:off x="969988" y="1314900"/>
            <a:ext cx="4358208" cy="5009551"/>
            <a:chOff x="969988" y="1314900"/>
            <a:chExt cx="4358208" cy="5009551"/>
          </a:xfrm>
        </p:grpSpPr>
        <p:pic>
          <p:nvPicPr>
            <p:cNvPr id="7171" name="Picture 3" descr="image.png"/>
            <p:cNvPicPr>
              <a:picLocks noChangeAspect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2465710" y="2153175"/>
              <a:ext cx="2286000" cy="3297287"/>
            </a:xfrm>
            <a:prstGeom prst="rect">
              <a:avLst/>
            </a:prstGeom>
            <a:noFill/>
            <a:ln w="12700">
              <a:noFill/>
              <a:miter lim="0"/>
              <a:headEnd/>
              <a:tailEnd/>
            </a:ln>
          </p:spPr>
        </p:pic>
        <p:sp>
          <p:nvSpPr>
            <p:cNvPr id="7172" name="Rectangle 4"/>
            <p:cNvSpPr>
              <a:spLocks/>
            </p:cNvSpPr>
            <p:nvPr/>
          </p:nvSpPr>
          <p:spPr bwMode="auto">
            <a:xfrm>
              <a:off x="2979170" y="3396632"/>
              <a:ext cx="1241227" cy="1062633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rnd">
              <a:noFill/>
              <a:round/>
              <a:headEnd/>
              <a:tailEnd/>
            </a:ln>
          </p:spPr>
          <p:txBody>
            <a:bodyPr lIns="35711" tIns="35711" rIns="35711" bIns="35711" anchor="ctr"/>
            <a:lstStyle/>
            <a:p>
              <a:pPr algn="ctr" defTabSz="410709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500" dirty="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7173" name="Rectangle 5"/>
            <p:cNvSpPr>
              <a:spLocks/>
            </p:cNvSpPr>
            <p:nvPr/>
          </p:nvSpPr>
          <p:spPr bwMode="auto">
            <a:xfrm>
              <a:off x="2979170" y="3396629"/>
              <a:ext cx="1241227" cy="1478758"/>
            </a:xfrm>
            <a:prstGeom prst="rect">
              <a:avLst/>
            </a:prstGeom>
            <a:noFill/>
            <a:ln w="12700">
              <a:noFill/>
              <a:miter lim="0"/>
              <a:headEnd/>
              <a:tailEnd/>
            </a:ln>
          </p:spPr>
          <p:txBody>
            <a:bodyPr lIns="62497" tIns="35711" rIns="62497" bIns="35711">
              <a:spAutoFit/>
            </a:bodyPr>
            <a:lstStyle/>
            <a:p>
              <a:pPr algn="ctr" defTabSz="642816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Entities, concepts and </a:t>
              </a:r>
              <a:r>
                <a:rPr lang="en-US" b="1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relation-ships</a:t>
              </a:r>
              <a:endParaRPr lang="en-US" sz="2500" dirty="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7181" name="Rectangle 13"/>
            <p:cNvSpPr>
              <a:spLocks/>
            </p:cNvSpPr>
            <p:nvPr/>
          </p:nvSpPr>
          <p:spPr bwMode="auto">
            <a:xfrm>
              <a:off x="1850681" y="4708178"/>
              <a:ext cx="649635" cy="254496"/>
            </a:xfrm>
            <a:prstGeom prst="rect">
              <a:avLst/>
            </a:prstGeom>
            <a:solidFill>
              <a:srgbClr val="FFFFFF"/>
            </a:solidFill>
            <a:ln w="12700" cap="rnd">
              <a:noFill/>
              <a:round/>
              <a:headEnd/>
              <a:tailEnd/>
            </a:ln>
          </p:spPr>
          <p:txBody>
            <a:bodyPr lIns="35711" tIns="35711" rIns="35711" bIns="35711" anchor="ctr"/>
            <a:lstStyle/>
            <a:p>
              <a:pPr algn="ctr" defTabSz="410709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500" dirty="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7182" name="Rectangle 14"/>
            <p:cNvSpPr>
              <a:spLocks/>
            </p:cNvSpPr>
            <p:nvPr/>
          </p:nvSpPr>
          <p:spPr bwMode="auto">
            <a:xfrm>
              <a:off x="1850681" y="4708178"/>
              <a:ext cx="649635" cy="226020"/>
            </a:xfrm>
            <a:prstGeom prst="rect">
              <a:avLst/>
            </a:prstGeom>
            <a:noFill/>
            <a:ln w="12700">
              <a:noFill/>
              <a:miter lim="0"/>
              <a:headEnd/>
              <a:tailEnd/>
            </a:ln>
          </p:spPr>
          <p:txBody>
            <a:bodyPr lIns="62497" tIns="35711" rIns="62497" bIns="35711">
              <a:spAutoFit/>
            </a:bodyPr>
            <a:lstStyle/>
            <a:p>
              <a:pPr algn="ctr" defTabSz="642816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Images</a:t>
              </a:r>
              <a:endParaRPr lang="en-US" sz="2500" dirty="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pic>
          <p:nvPicPr>
            <p:cNvPr id="7183" name="Picture 15" descr="image.jpg"/>
            <p:cNvPicPr>
              <a:picLocks noChangeAspect="1"/>
            </p:cNvPicPr>
            <p:nvPr/>
          </p:nvPicPr>
          <p:blipFill>
            <a:blip r:embed="rId9" cstate="email"/>
            <a:srcRect/>
            <a:stretch>
              <a:fillRect/>
            </a:stretch>
          </p:blipFill>
          <p:spPr bwMode="auto">
            <a:xfrm>
              <a:off x="1908721" y="4339828"/>
              <a:ext cx="515689" cy="368350"/>
            </a:xfrm>
            <a:prstGeom prst="rect">
              <a:avLst/>
            </a:prstGeom>
            <a:noFill/>
            <a:ln w="12700">
              <a:noFill/>
              <a:miter lim="0"/>
              <a:headEnd/>
              <a:tailEnd/>
            </a:ln>
          </p:spPr>
        </p:pic>
        <p:pic>
          <p:nvPicPr>
            <p:cNvPr id="7184" name="Picture 16" descr="image.png"/>
            <p:cNvPicPr>
              <a:picLocks noChangeAspect="1"/>
            </p:cNvPicPr>
            <p:nvPr/>
          </p:nvPicPr>
          <p:blipFill>
            <a:blip r:embed="rId10" cstate="email"/>
            <a:srcRect/>
            <a:stretch>
              <a:fillRect/>
            </a:stretch>
          </p:blipFill>
          <p:spPr bwMode="auto">
            <a:xfrm>
              <a:off x="1763614" y="2873130"/>
              <a:ext cx="805904" cy="456531"/>
            </a:xfrm>
            <a:prstGeom prst="rect">
              <a:avLst/>
            </a:prstGeom>
            <a:noFill/>
            <a:ln w="6350">
              <a:solidFill>
                <a:srgbClr val="DDDDDD"/>
              </a:solidFill>
              <a:miter lim="0"/>
              <a:headEnd/>
              <a:tailEnd/>
            </a:ln>
          </p:spPr>
        </p:pic>
        <p:sp>
          <p:nvSpPr>
            <p:cNvPr id="7185" name="Rectangle 17"/>
            <p:cNvSpPr>
              <a:spLocks/>
            </p:cNvSpPr>
            <p:nvPr/>
          </p:nvSpPr>
          <p:spPr bwMode="auto">
            <a:xfrm>
              <a:off x="1927697" y="3281661"/>
              <a:ext cx="458762" cy="226020"/>
            </a:xfrm>
            <a:prstGeom prst="rect">
              <a:avLst/>
            </a:prstGeom>
            <a:noFill/>
            <a:ln w="12700">
              <a:noFill/>
              <a:miter lim="0"/>
              <a:headEnd/>
              <a:tailEnd/>
            </a:ln>
          </p:spPr>
          <p:txBody>
            <a:bodyPr lIns="62497" tIns="35711" rIns="62497" bIns="35711">
              <a:spAutoFit/>
            </a:bodyPr>
            <a:lstStyle/>
            <a:p>
              <a:pPr algn="ctr" defTabSz="642816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Text</a:t>
              </a:r>
              <a:endParaRPr lang="en-US" sz="2500" dirty="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pic>
          <p:nvPicPr>
            <p:cNvPr id="7186" name="Picture 18" descr="image.png"/>
            <p:cNvPicPr>
              <a:picLocks noChangeAspect="1"/>
            </p:cNvPicPr>
            <p:nvPr/>
          </p:nvPicPr>
          <p:blipFill>
            <a:blip r:embed="rId11" cstate="email"/>
            <a:srcRect/>
            <a:stretch>
              <a:fillRect/>
            </a:stretch>
          </p:blipFill>
          <p:spPr bwMode="auto">
            <a:xfrm>
              <a:off x="1904259" y="3588620"/>
              <a:ext cx="524619" cy="456530"/>
            </a:xfrm>
            <a:prstGeom prst="rect">
              <a:avLst/>
            </a:prstGeom>
            <a:noFill/>
            <a:ln w="12700">
              <a:noFill/>
              <a:miter lim="0"/>
              <a:headEnd/>
              <a:tailEnd/>
            </a:ln>
          </p:spPr>
        </p:pic>
        <p:sp>
          <p:nvSpPr>
            <p:cNvPr id="7187" name="Rectangle 19"/>
            <p:cNvSpPr>
              <a:spLocks/>
            </p:cNvSpPr>
            <p:nvPr/>
          </p:nvSpPr>
          <p:spPr bwMode="auto">
            <a:xfrm>
              <a:off x="1861843" y="4032872"/>
              <a:ext cx="609451" cy="226020"/>
            </a:xfrm>
            <a:prstGeom prst="rect">
              <a:avLst/>
            </a:prstGeom>
            <a:noFill/>
            <a:ln w="12700">
              <a:noFill/>
              <a:miter lim="0"/>
              <a:headEnd/>
              <a:tailEnd/>
            </a:ln>
          </p:spPr>
          <p:txBody>
            <a:bodyPr lIns="62497" tIns="35711" rIns="62497" bIns="35711">
              <a:spAutoFit/>
            </a:bodyPr>
            <a:lstStyle/>
            <a:p>
              <a:pPr algn="ctr" defTabSz="642816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Tables</a:t>
              </a:r>
              <a:endParaRPr lang="en-US" sz="2500" dirty="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7191" name="AutoShape 23"/>
            <p:cNvSpPr>
              <a:spLocks/>
            </p:cNvSpPr>
            <p:nvPr/>
          </p:nvSpPr>
          <p:spPr bwMode="auto">
            <a:xfrm rot="-1202089">
              <a:off x="1471166" y="3108648"/>
              <a:ext cx="409650" cy="266774"/>
            </a:xfrm>
            <a:prstGeom prst="rightArrow">
              <a:avLst>
                <a:gd name="adj1" fmla="val 50000"/>
                <a:gd name="adj2" fmla="val 35155"/>
              </a:avLst>
            </a:prstGeom>
            <a:solidFill>
              <a:srgbClr val="FFC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lIns="35711" tIns="35711" rIns="35711" bIns="35711" anchor="ctr"/>
            <a:lstStyle/>
            <a:p>
              <a:pPr algn="ctr" defTabSz="410709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500" dirty="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7192" name="AutoShape 24"/>
            <p:cNvSpPr>
              <a:spLocks/>
            </p:cNvSpPr>
            <p:nvPr/>
          </p:nvSpPr>
          <p:spPr bwMode="auto">
            <a:xfrm rot="1407394">
              <a:off x="2513707" y="3113113"/>
              <a:ext cx="409650" cy="263426"/>
            </a:xfrm>
            <a:prstGeom prst="rightArrow">
              <a:avLst>
                <a:gd name="adj1" fmla="val 50000"/>
                <a:gd name="adj2" fmla="val 35155"/>
              </a:avLst>
            </a:prstGeom>
            <a:solidFill>
              <a:srgbClr val="FFC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lIns="35711" tIns="35711" rIns="35711" bIns="35711" anchor="ctr"/>
            <a:lstStyle/>
            <a:p>
              <a:pPr algn="ctr" defTabSz="410709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500" dirty="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7193" name="AutoShape 25"/>
            <p:cNvSpPr>
              <a:spLocks/>
            </p:cNvSpPr>
            <p:nvPr/>
          </p:nvSpPr>
          <p:spPr bwMode="auto">
            <a:xfrm>
              <a:off x="2513707" y="3686845"/>
              <a:ext cx="409650" cy="256729"/>
            </a:xfrm>
            <a:prstGeom prst="rightArrow">
              <a:avLst>
                <a:gd name="adj1" fmla="val 50000"/>
                <a:gd name="adj2" fmla="val 35289"/>
              </a:avLst>
            </a:prstGeom>
            <a:solidFill>
              <a:srgbClr val="FFC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lIns="35711" tIns="35711" rIns="35711" bIns="35711" anchor="ctr"/>
            <a:lstStyle/>
            <a:p>
              <a:pPr algn="ctr" defTabSz="410709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500" dirty="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7194" name="AutoShape 26"/>
            <p:cNvSpPr>
              <a:spLocks/>
            </p:cNvSpPr>
            <p:nvPr/>
          </p:nvSpPr>
          <p:spPr bwMode="auto">
            <a:xfrm rot="2384161">
              <a:off x="2558359" y="2536034"/>
              <a:ext cx="408533" cy="286867"/>
            </a:xfrm>
            <a:prstGeom prst="rightArrow">
              <a:avLst>
                <a:gd name="adj1" fmla="val 50000"/>
                <a:gd name="adj2" fmla="val 35043"/>
              </a:avLst>
            </a:prstGeom>
            <a:solidFill>
              <a:srgbClr val="FFC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lIns="35711" tIns="35711" rIns="35711" bIns="35711" anchor="ctr"/>
            <a:lstStyle/>
            <a:p>
              <a:pPr algn="ctr" defTabSz="410709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500" dirty="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7195" name="AutoShape 27"/>
            <p:cNvSpPr>
              <a:spLocks/>
            </p:cNvSpPr>
            <p:nvPr/>
          </p:nvSpPr>
          <p:spPr bwMode="auto">
            <a:xfrm>
              <a:off x="1447729" y="3677917"/>
              <a:ext cx="408533" cy="265658"/>
            </a:xfrm>
            <a:prstGeom prst="rightArrow">
              <a:avLst>
                <a:gd name="adj1" fmla="val 50000"/>
                <a:gd name="adj2" fmla="val 35121"/>
              </a:avLst>
            </a:prstGeom>
            <a:solidFill>
              <a:srgbClr val="FFC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lIns="35711" tIns="35711" rIns="35711" bIns="35711" anchor="ctr"/>
            <a:lstStyle/>
            <a:p>
              <a:pPr algn="ctr" defTabSz="410709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500" dirty="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7196" name="AutoShape 28"/>
            <p:cNvSpPr>
              <a:spLocks/>
            </p:cNvSpPr>
            <p:nvPr/>
          </p:nvSpPr>
          <p:spPr bwMode="auto">
            <a:xfrm rot="1156212">
              <a:off x="1466701" y="4319736"/>
              <a:ext cx="409650" cy="271240"/>
            </a:xfrm>
            <a:prstGeom prst="rightArrow">
              <a:avLst>
                <a:gd name="adj1" fmla="val 50000"/>
                <a:gd name="adj2" fmla="val 35205"/>
              </a:avLst>
            </a:prstGeom>
            <a:solidFill>
              <a:srgbClr val="FFC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lIns="35711" tIns="35711" rIns="35711" bIns="35711" anchor="ctr"/>
            <a:lstStyle/>
            <a:p>
              <a:pPr algn="ctr" defTabSz="410709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500" dirty="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7197" name="AutoShape 29"/>
            <p:cNvSpPr>
              <a:spLocks/>
            </p:cNvSpPr>
            <p:nvPr/>
          </p:nvSpPr>
          <p:spPr bwMode="auto">
            <a:xfrm rot="-1037078">
              <a:off x="2513707" y="4344296"/>
              <a:ext cx="409650" cy="266775"/>
            </a:xfrm>
            <a:prstGeom prst="rightArrow">
              <a:avLst>
                <a:gd name="adj1" fmla="val 50000"/>
                <a:gd name="adj2" fmla="val 35147"/>
              </a:avLst>
            </a:prstGeom>
            <a:solidFill>
              <a:srgbClr val="FFC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lIns="35711" tIns="35711" rIns="35711" bIns="35711" anchor="ctr"/>
            <a:lstStyle/>
            <a:p>
              <a:pPr algn="ctr" defTabSz="410709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500" dirty="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7198" name="AutoShape 30"/>
            <p:cNvSpPr>
              <a:spLocks/>
            </p:cNvSpPr>
            <p:nvPr/>
          </p:nvSpPr>
          <p:spPr bwMode="auto">
            <a:xfrm rot="-2165110">
              <a:off x="2565056" y="5016252"/>
              <a:ext cx="408533" cy="304726"/>
            </a:xfrm>
            <a:prstGeom prst="rightArrow">
              <a:avLst>
                <a:gd name="adj1" fmla="val 50000"/>
                <a:gd name="adj2" fmla="val 35149"/>
              </a:avLst>
            </a:prstGeom>
            <a:solidFill>
              <a:srgbClr val="FFC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lIns="35711" tIns="35711" rIns="35711" bIns="35711" anchor="ctr"/>
            <a:lstStyle/>
            <a:p>
              <a:pPr algn="ctr" defTabSz="410709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500" dirty="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pic>
          <p:nvPicPr>
            <p:cNvPr id="7199" name="Picture 31" descr="image.png"/>
            <p:cNvPicPr>
              <a:picLocks noChangeAspect="1"/>
            </p:cNvPicPr>
            <p:nvPr/>
          </p:nvPicPr>
          <p:blipFill>
            <a:blip r:embed="rId12" cstate="email"/>
            <a:srcRect/>
            <a:stretch>
              <a:fillRect/>
            </a:stretch>
          </p:blipFill>
          <p:spPr bwMode="auto">
            <a:xfrm>
              <a:off x="1683249" y="5178103"/>
              <a:ext cx="657449" cy="892969"/>
            </a:xfrm>
            <a:prstGeom prst="rect">
              <a:avLst/>
            </a:prstGeom>
            <a:noFill/>
            <a:ln w="9525">
              <a:solidFill>
                <a:srgbClr val="A1A1A1"/>
              </a:solidFill>
              <a:miter lim="0"/>
              <a:headEnd/>
              <a:tailEnd/>
            </a:ln>
          </p:spPr>
        </p:pic>
        <p:pic>
          <p:nvPicPr>
            <p:cNvPr id="7200" name="Picture 32" descr="image.png"/>
            <p:cNvPicPr>
              <a:picLocks noChangeAspect="1"/>
            </p:cNvPicPr>
            <p:nvPr/>
          </p:nvPicPr>
          <p:blipFill>
            <a:blip r:embed="rId12" cstate="email"/>
            <a:srcRect/>
            <a:stretch>
              <a:fillRect/>
            </a:stretch>
          </p:blipFill>
          <p:spPr bwMode="auto">
            <a:xfrm>
              <a:off x="1178722" y="5274097"/>
              <a:ext cx="657449" cy="894085"/>
            </a:xfrm>
            <a:prstGeom prst="rect">
              <a:avLst/>
            </a:prstGeom>
            <a:noFill/>
            <a:ln w="9525">
              <a:solidFill>
                <a:srgbClr val="A1A1A1"/>
              </a:solidFill>
              <a:miter lim="0"/>
              <a:headEnd/>
              <a:tailEnd/>
            </a:ln>
          </p:spPr>
        </p:pic>
        <p:pic>
          <p:nvPicPr>
            <p:cNvPr id="7201" name="Picture 33" descr="image.png"/>
            <p:cNvPicPr>
              <a:picLocks noChangeAspect="1"/>
            </p:cNvPicPr>
            <p:nvPr/>
          </p:nvPicPr>
          <p:blipFill>
            <a:blip r:embed="rId12" cstate="email"/>
            <a:srcRect/>
            <a:stretch>
              <a:fillRect/>
            </a:stretch>
          </p:blipFill>
          <p:spPr bwMode="auto">
            <a:xfrm>
              <a:off x="1323829" y="5431482"/>
              <a:ext cx="657449" cy="892969"/>
            </a:xfrm>
            <a:prstGeom prst="rect">
              <a:avLst/>
            </a:prstGeom>
            <a:noFill/>
            <a:ln w="9525">
              <a:solidFill>
                <a:srgbClr val="A1A1A1"/>
              </a:solidFill>
              <a:miter lim="0"/>
              <a:headEnd/>
              <a:tailEnd/>
            </a:ln>
          </p:spPr>
        </p:pic>
        <p:pic>
          <p:nvPicPr>
            <p:cNvPr id="7202" name="Picture 34" descr="image.png"/>
            <p:cNvPicPr>
              <a:picLocks noChangeAspect="1"/>
            </p:cNvPicPr>
            <p:nvPr/>
          </p:nvPicPr>
          <p:blipFill>
            <a:blip r:embed="rId12" cstate="email"/>
            <a:srcRect/>
            <a:stretch>
              <a:fillRect/>
            </a:stretch>
          </p:blipFill>
          <p:spPr bwMode="auto">
            <a:xfrm>
              <a:off x="1857378" y="5375672"/>
              <a:ext cx="657449" cy="892969"/>
            </a:xfrm>
            <a:prstGeom prst="rect">
              <a:avLst/>
            </a:prstGeom>
            <a:noFill/>
            <a:ln w="9525">
              <a:solidFill>
                <a:srgbClr val="A1A1A1"/>
              </a:solidFill>
              <a:miter lim="0"/>
              <a:headEnd/>
              <a:tailEnd/>
            </a:ln>
          </p:spPr>
        </p:pic>
        <p:pic>
          <p:nvPicPr>
            <p:cNvPr id="7203" name="Picture 35" descr="image.png"/>
            <p:cNvPicPr>
              <a:picLocks noChangeAspect="1"/>
            </p:cNvPicPr>
            <p:nvPr/>
          </p:nvPicPr>
          <p:blipFill>
            <a:blip r:embed="rId12" cstate="email"/>
            <a:srcRect/>
            <a:stretch>
              <a:fillRect/>
            </a:stretch>
          </p:blipFill>
          <p:spPr bwMode="auto">
            <a:xfrm>
              <a:off x="1535909" y="5126758"/>
              <a:ext cx="657449" cy="892969"/>
            </a:xfrm>
            <a:prstGeom prst="rect">
              <a:avLst/>
            </a:prstGeom>
            <a:noFill/>
            <a:ln w="9525">
              <a:solidFill>
                <a:srgbClr val="A1A1A1"/>
              </a:solidFill>
              <a:miter lim="0"/>
              <a:headEnd/>
              <a:tailEnd/>
            </a:ln>
          </p:spPr>
        </p:pic>
        <p:sp>
          <p:nvSpPr>
            <p:cNvPr id="7204" name="Rectangle 36"/>
            <p:cNvSpPr>
              <a:spLocks/>
            </p:cNvSpPr>
            <p:nvPr/>
          </p:nvSpPr>
          <p:spPr bwMode="auto">
            <a:xfrm>
              <a:off x="1436564" y="5344419"/>
              <a:ext cx="818182" cy="830461"/>
            </a:xfrm>
            <a:prstGeom prst="rect">
              <a:avLst/>
            </a:prstGeom>
            <a:solidFill>
              <a:srgbClr val="FFFFFF">
                <a:alpha val="49803"/>
              </a:srgbClr>
            </a:solidFill>
            <a:ln w="12700" cap="rnd">
              <a:noFill/>
              <a:round/>
              <a:headEnd/>
              <a:tailEnd/>
            </a:ln>
          </p:spPr>
          <p:txBody>
            <a:bodyPr lIns="35711" tIns="35711" rIns="35711" bIns="35711" anchor="ctr"/>
            <a:lstStyle/>
            <a:p>
              <a:pPr algn="ctr" defTabSz="410709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500" dirty="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7205" name="Rectangle 37"/>
            <p:cNvSpPr>
              <a:spLocks/>
            </p:cNvSpPr>
            <p:nvPr/>
          </p:nvSpPr>
          <p:spPr bwMode="auto">
            <a:xfrm>
              <a:off x="1250156" y="5357813"/>
              <a:ext cx="1165324" cy="810783"/>
            </a:xfrm>
            <a:prstGeom prst="rect">
              <a:avLst/>
            </a:prstGeom>
            <a:noFill/>
            <a:ln w="12700">
              <a:noFill/>
              <a:miter lim="0"/>
              <a:headEnd/>
              <a:tailEnd/>
            </a:ln>
          </p:spPr>
          <p:txBody>
            <a:bodyPr lIns="62497" tIns="35711" rIns="62497" bIns="35711">
              <a:spAutoFit/>
            </a:bodyPr>
            <a:lstStyle/>
            <a:p>
              <a:pPr algn="ctr" defTabSz="642816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Elsevier</a:t>
              </a:r>
              <a:endParaRPr lang="en-US" sz="150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Arial" pitchFamily="34" charset="0"/>
              </a:endParaRPr>
            </a:p>
            <a:p>
              <a:pPr algn="ctr" defTabSz="642816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knowledge organization systems</a:t>
              </a:r>
              <a:endParaRPr lang="en-US" sz="2500" dirty="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pic>
          <p:nvPicPr>
            <p:cNvPr id="7206" name="Picture 38" descr="image.png"/>
            <p:cNvPicPr>
              <a:picLocks noChangeAspect="1"/>
            </p:cNvPicPr>
            <p:nvPr/>
          </p:nvPicPr>
          <p:blipFill>
            <a:blip r:embed="rId13" cstate="email"/>
            <a:srcRect/>
            <a:stretch>
              <a:fillRect/>
            </a:stretch>
          </p:blipFill>
          <p:spPr bwMode="auto">
            <a:xfrm>
              <a:off x="1083842" y="1314900"/>
              <a:ext cx="1471166" cy="1525861"/>
            </a:xfrm>
            <a:prstGeom prst="rect">
              <a:avLst/>
            </a:prstGeom>
            <a:noFill/>
            <a:ln w="12700">
              <a:noFill/>
              <a:miter lim="0"/>
              <a:headEnd/>
              <a:tailEnd/>
            </a:ln>
          </p:spPr>
        </p:pic>
        <p:sp>
          <p:nvSpPr>
            <p:cNvPr id="7208" name="Rectangle 40"/>
            <p:cNvSpPr>
              <a:spLocks/>
            </p:cNvSpPr>
            <p:nvPr/>
          </p:nvSpPr>
          <p:spPr bwMode="auto">
            <a:xfrm>
              <a:off x="969988" y="1847329"/>
              <a:ext cx="1753567" cy="441463"/>
            </a:xfrm>
            <a:prstGeom prst="rect">
              <a:avLst/>
            </a:prstGeom>
            <a:noFill/>
            <a:ln w="12700">
              <a:noFill/>
              <a:miter lim="0"/>
              <a:headEnd/>
              <a:tailEnd/>
            </a:ln>
          </p:spPr>
          <p:txBody>
            <a:bodyPr lIns="62497" tIns="35711" rIns="62497" bIns="35711">
              <a:spAutoFit/>
            </a:bodyPr>
            <a:lstStyle/>
            <a:p>
              <a:pPr algn="ctr" defTabSz="642816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Linked data from partners and the Web</a:t>
              </a:r>
              <a:endParaRPr lang="en-US" sz="2500" dirty="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7190" name="AutoShape 22"/>
            <p:cNvSpPr>
              <a:spLocks/>
            </p:cNvSpPr>
            <p:nvPr/>
          </p:nvSpPr>
          <p:spPr bwMode="auto">
            <a:xfrm>
              <a:off x="4355977" y="3306217"/>
              <a:ext cx="972219" cy="1143000"/>
            </a:xfrm>
            <a:prstGeom prst="rightArrow">
              <a:avLst>
                <a:gd name="adj1" fmla="val 50000"/>
                <a:gd name="adj2" fmla="val 35157"/>
              </a:avLst>
            </a:prstGeom>
            <a:solidFill>
              <a:srgbClr val="FFC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lIns="35711" tIns="35711" rIns="35711" bIns="35711" anchor="ctr"/>
            <a:lstStyle/>
            <a:p>
              <a:pPr algn="ctr" defTabSz="410709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500" dirty="0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</p:grpSp>
      <p:pic>
        <p:nvPicPr>
          <p:cNvPr id="53" name="Picture 2" descr="http://www.himaa.org.au/2007/Images/Elsevier_black_300dpi.jpg"/>
          <p:cNvPicPr>
            <a:picLocks noChangeAspect="1" noChangeArrowheads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0" y="5736619"/>
            <a:ext cx="1008110" cy="1121381"/>
          </a:xfrm>
          <a:prstGeom prst="rect">
            <a:avLst/>
          </a:prstGeom>
          <a:noFill/>
        </p:spPr>
      </p:pic>
      <p:pic>
        <p:nvPicPr>
          <p:cNvPr id="54" name="Picture 4" descr="http://fragpc.net/image/data/Philips-logo.png"/>
          <p:cNvPicPr>
            <a:picLocks noChangeAspect="1" noChangeArrowheads="1"/>
          </p:cNvPicPr>
          <p:nvPr/>
        </p:nvPicPr>
        <p:blipFill>
          <a:blip r:embed="rId15" cstate="email"/>
          <a:srcRect/>
          <a:stretch>
            <a:fillRect/>
          </a:stretch>
        </p:blipFill>
        <p:spPr bwMode="auto">
          <a:xfrm>
            <a:off x="7956376" y="5659066"/>
            <a:ext cx="888099" cy="11989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Forward</a:t>
            </a:r>
            <a:endParaRPr lang="nl-NL" dirty="0"/>
          </a:p>
        </p:txBody>
      </p:sp>
      <p:pic>
        <p:nvPicPr>
          <p:cNvPr id="3" name="Afbeelding 2" descr="page5panel3 copy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051720" y="1412776"/>
            <a:ext cx="5040204" cy="5040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3" name="Afbeelding 2" descr="Unresonable effectiveness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 rot="21101090">
            <a:off x="49591" y="414443"/>
            <a:ext cx="9596982" cy="6867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3" name="Afbeelding 2" descr="Big Data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 rot="486846">
            <a:off x="610901" y="610957"/>
            <a:ext cx="8914477" cy="6301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cycle</a:t>
            </a:r>
            <a:endParaRPr lang="nl-NL" dirty="0"/>
          </a:p>
        </p:txBody>
      </p:sp>
      <p:sp>
        <p:nvSpPr>
          <p:cNvPr id="9" name="Gekromde PIJL-OMLAAG 8"/>
          <p:cNvSpPr/>
          <p:nvPr/>
        </p:nvSpPr>
        <p:spPr>
          <a:xfrm flipH="1">
            <a:off x="2071670" y="1643050"/>
            <a:ext cx="5000660" cy="731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0" name="Afbeelding 9" descr="planets.jpg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1500166" y="4832006"/>
            <a:ext cx="1428760" cy="1149705"/>
          </a:xfrm>
          <a:prstGeom prst="rect">
            <a:avLst/>
          </a:prstGeom>
        </p:spPr>
      </p:pic>
      <p:pic>
        <p:nvPicPr>
          <p:cNvPr id="11" name="Afbeelding 10" descr="tycho brahe.jpg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3214678" y="4643446"/>
            <a:ext cx="1143008" cy="1451620"/>
          </a:xfrm>
          <a:prstGeom prst="rect">
            <a:avLst/>
          </a:prstGeom>
        </p:spPr>
      </p:pic>
      <p:pic>
        <p:nvPicPr>
          <p:cNvPr id="12" name="Afbeelding 11" descr="keppler.gif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4786314" y="4714884"/>
            <a:ext cx="1181475" cy="1428761"/>
          </a:xfrm>
          <a:prstGeom prst="rect">
            <a:avLst/>
          </a:prstGeom>
        </p:spPr>
      </p:pic>
      <p:pic>
        <p:nvPicPr>
          <p:cNvPr id="13" name="Afbeelding 12" descr="perkenwet.jpg"/>
          <p:cNvPicPr>
            <a:picLocks noChangeAspect="1"/>
          </p:cNvPicPr>
          <p:nvPr/>
        </p:nvPicPr>
        <p:blipFill>
          <a:blip r:embed="rId11" cstate="email"/>
          <a:stretch>
            <a:fillRect/>
          </a:stretch>
        </p:blipFill>
        <p:spPr>
          <a:xfrm>
            <a:off x="6215074" y="4744162"/>
            <a:ext cx="1500198" cy="1328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cycle</a:t>
            </a:r>
            <a:endParaRPr lang="nl-NL" dirty="0"/>
          </a:p>
        </p:txBody>
      </p:sp>
      <p:sp>
        <p:nvSpPr>
          <p:cNvPr id="9" name="Gekromde PIJL-OMLAAG 8"/>
          <p:cNvSpPr/>
          <p:nvPr/>
        </p:nvSpPr>
        <p:spPr>
          <a:xfrm flipH="1">
            <a:off x="2071670" y="1643050"/>
            <a:ext cx="5000660" cy="731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4" name="Afbeelding 13" descr="brain.jpg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1500166" y="4714884"/>
            <a:ext cx="1423513" cy="1166814"/>
          </a:xfrm>
          <a:prstGeom prst="rect">
            <a:avLst/>
          </a:prstGeom>
        </p:spPr>
      </p:pic>
      <p:pic>
        <p:nvPicPr>
          <p:cNvPr id="1026" name="Picture 2" descr="C:\Program Files\Microsoft Office\MEDIA\CAGCAT10\j0299171.wmf"/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3143240" y="4572008"/>
            <a:ext cx="1292073" cy="1523846"/>
          </a:xfrm>
          <a:prstGeom prst="rect">
            <a:avLst/>
          </a:prstGeom>
          <a:noFill/>
        </p:spPr>
      </p:pic>
      <p:pic>
        <p:nvPicPr>
          <p:cNvPr id="1027" name="Picture 3" descr="C:\Program Files\Microsoft Office\MEDIA\CAGCAT10\j0299125.wmf"/>
          <p:cNvPicPr>
            <a:picLocks noChangeAspect="1" noChangeArrowheads="1"/>
          </p:cNvPicPr>
          <p:nvPr/>
        </p:nvPicPr>
        <p:blipFill>
          <a:blip r:embed="rId10" cstate="email"/>
          <a:srcRect/>
          <a:stretch>
            <a:fillRect/>
          </a:stretch>
        </p:blipFill>
        <p:spPr bwMode="auto">
          <a:xfrm>
            <a:off x="4786314" y="4572008"/>
            <a:ext cx="1100023" cy="1805026"/>
          </a:xfrm>
          <a:prstGeom prst="rect">
            <a:avLst/>
          </a:prstGeom>
          <a:noFill/>
        </p:spPr>
      </p:pic>
      <p:pic>
        <p:nvPicPr>
          <p:cNvPr id="1028" name="Picture 4" descr="C:\Program Files\Microsoft Office\MEDIA\CAGCAT10\j0199805.wmf"/>
          <p:cNvPicPr>
            <a:picLocks noChangeAspect="1" noChangeArrowheads="1"/>
          </p:cNvPicPr>
          <p:nvPr/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6072198" y="4500570"/>
            <a:ext cx="1789112" cy="180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4848" y="55780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l-NL" dirty="0" err="1" smtClean="0"/>
              <a:t>Science</a:t>
            </a:r>
            <a:r>
              <a:rPr lang="nl-NL" dirty="0" smtClean="0"/>
              <a:t> in the 21</a:t>
            </a:r>
            <a:r>
              <a:rPr lang="nl-NL" baseline="30000" dirty="0" smtClean="0"/>
              <a:t>st</a:t>
            </a:r>
            <a:r>
              <a:rPr lang="nl-NL" dirty="0" smtClean="0"/>
              <a:t> </a:t>
            </a:r>
            <a:r>
              <a:rPr lang="nl-NL" dirty="0" err="1" smtClean="0"/>
              <a:t>century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927373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Size and complexity of problems</a:t>
            </a:r>
            <a:endParaRPr lang="nl-NL" dirty="0" smtClean="0"/>
          </a:p>
          <a:p>
            <a:pPr lvl="1"/>
            <a:r>
              <a:rPr lang="nl-NL" dirty="0" err="1" smtClean="0"/>
              <a:t>Climate</a:t>
            </a:r>
            <a:r>
              <a:rPr lang="nl-NL" dirty="0" smtClean="0"/>
              <a:t> studies, </a:t>
            </a:r>
          </a:p>
          <a:p>
            <a:pPr lvl="1"/>
            <a:r>
              <a:rPr lang="nl-NL" dirty="0" err="1" smtClean="0"/>
              <a:t>Human</a:t>
            </a:r>
            <a:r>
              <a:rPr lang="nl-NL" dirty="0" smtClean="0"/>
              <a:t> </a:t>
            </a:r>
            <a:r>
              <a:rPr lang="nl-NL" dirty="0" err="1" smtClean="0"/>
              <a:t>cognition</a:t>
            </a:r>
            <a:r>
              <a:rPr lang="nl-NL" dirty="0" smtClean="0"/>
              <a:t>, </a:t>
            </a:r>
          </a:p>
          <a:p>
            <a:pPr lvl="1"/>
            <a:r>
              <a:rPr lang="nl-NL" dirty="0" smtClean="0"/>
              <a:t>The </a:t>
            </a:r>
            <a:r>
              <a:rPr lang="nl-NL" dirty="0" err="1" smtClean="0"/>
              <a:t>Cell</a:t>
            </a:r>
            <a:endParaRPr lang="nl-NL" dirty="0" smtClean="0"/>
          </a:p>
          <a:p>
            <a:pPr lvl="1"/>
            <a:r>
              <a:rPr lang="nl-NL" dirty="0" err="1" smtClean="0"/>
              <a:t>Elementary</a:t>
            </a:r>
            <a:r>
              <a:rPr lang="nl-NL" dirty="0" smtClean="0"/>
              <a:t> </a:t>
            </a:r>
            <a:r>
              <a:rPr lang="nl-NL" dirty="0" err="1" smtClean="0"/>
              <a:t>structure</a:t>
            </a:r>
            <a:r>
              <a:rPr lang="nl-NL" dirty="0" smtClean="0"/>
              <a:t> of matter, </a:t>
            </a:r>
          </a:p>
          <a:p>
            <a:pPr lvl="1"/>
            <a:r>
              <a:rPr lang="en-US" dirty="0" smtClean="0"/>
              <a:t>Language</a:t>
            </a:r>
            <a:endParaRPr lang="nl-NL" dirty="0" smtClean="0"/>
          </a:p>
          <a:p>
            <a:pPr lvl="1"/>
            <a:r>
              <a:rPr lang="nl-NL" dirty="0" smtClean="0"/>
              <a:t> </a:t>
            </a:r>
            <a:r>
              <a:rPr lang="nl-NL" dirty="0" err="1" smtClean="0"/>
              <a:t>Social</a:t>
            </a:r>
            <a:r>
              <a:rPr lang="nl-NL" dirty="0" smtClean="0"/>
              <a:t> </a:t>
            </a:r>
            <a:r>
              <a:rPr lang="nl-NL" dirty="0" err="1" smtClean="0"/>
              <a:t>networks</a:t>
            </a:r>
            <a:r>
              <a:rPr lang="nl-NL" dirty="0" smtClean="0"/>
              <a:t> </a:t>
            </a:r>
          </a:p>
          <a:p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Research objective </a:t>
            </a:r>
            <a:r>
              <a:rPr lang="en-US" dirty="0" err="1" smtClean="0"/>
              <a:t>facticity</a:t>
            </a:r>
            <a:r>
              <a:rPr lang="en-US" dirty="0" smtClean="0"/>
              <a:t> project</a:t>
            </a:r>
            <a:endParaRPr lang="nl-NL" dirty="0" smtClean="0"/>
          </a:p>
        </p:txBody>
      </p:sp>
      <p:sp>
        <p:nvSpPr>
          <p:cNvPr id="6147" name="Tijdelijke aanduiding voor inhoud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Formulate a mathematical theory about an objective measurement of the amount of model information in a data set</a:t>
            </a:r>
          </a:p>
        </p:txBody>
      </p:sp>
      <p:pic>
        <p:nvPicPr>
          <p:cNvPr id="4" name="Afbeelding 4" descr="Dirk-Jan-mail-clean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50825" y="3356992"/>
            <a:ext cx="8616950" cy="311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50-percent-noise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85800" y="533400"/>
            <a:ext cx="37338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 descr="75-percent-noise-gaussian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85800" y="3733800"/>
            <a:ext cx="37338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 descr="100-percent-noise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800600" y="3752850"/>
            <a:ext cx="37338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668338" y="3316288"/>
            <a:ext cx="125412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/>
              <a:t>25 %  noise</a:t>
            </a:r>
            <a:endParaRPr lang="nl-NL"/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4876800" y="3294063"/>
            <a:ext cx="11969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/>
              <a:t>50 % noise</a:t>
            </a:r>
            <a:endParaRPr lang="nl-NL"/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631825" y="6477000"/>
            <a:ext cx="1196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/>
              <a:t>75 % noise</a:t>
            </a:r>
            <a:endParaRPr lang="nl-NL"/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4876800" y="6477000"/>
            <a:ext cx="13112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/>
              <a:t>100 % noise</a:t>
            </a:r>
            <a:endParaRPr lang="nl-NL"/>
          </a:p>
        </p:txBody>
      </p:sp>
      <p:pic>
        <p:nvPicPr>
          <p:cNvPr id="7177" name="Picture 9" descr="75-percent-noise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4800600" y="533400"/>
            <a:ext cx="37338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81000" y="-79375"/>
          <a:ext cx="8229600" cy="5489575"/>
        </p:xfrm>
        <a:graphic>
          <a:graphicData uri="http://schemas.openxmlformats.org/presentationml/2006/ole">
            <p:oleObj spid="_x0000_s99330" name="Grafiek" r:id="rId4" imgW="6096135" imgH="4067089" progId="MSGraph.Chart.8">
              <p:embed followColorScheme="full"/>
            </p:oleObj>
          </a:graphicData>
        </a:graphic>
      </p:graphicFrame>
      <p:pic>
        <p:nvPicPr>
          <p:cNvPr id="1027" name="Picture 3" descr="50-percent-noise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1981200" y="5410200"/>
            <a:ext cx="1600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75-percent-noise-gaussian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5638800" y="5410200"/>
            <a:ext cx="1600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75-percent-noise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3810000" y="5410200"/>
            <a:ext cx="1600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 descr="100-percent-noise"/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7467600" y="5410200"/>
            <a:ext cx="1600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 descr="Blauwe heuvels"/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152400" y="5410200"/>
            <a:ext cx="1600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1992: Captains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Crew Availability planning KLM</a:t>
            </a:r>
          </a:p>
          <a:p>
            <a:r>
              <a:rPr lang="en-US" dirty="0" smtClean="0"/>
              <a:t>Oracle Database</a:t>
            </a:r>
          </a:p>
          <a:p>
            <a:r>
              <a:rPr lang="en-US" dirty="0" smtClean="0"/>
              <a:t>Prolog planning algorithms</a:t>
            </a:r>
          </a:p>
          <a:p>
            <a:r>
              <a:rPr lang="en-US" dirty="0" smtClean="0"/>
              <a:t>Genetic Algorithms for Bid Prediction</a:t>
            </a:r>
            <a:endParaRPr lang="nl-NL" dirty="0"/>
          </a:p>
        </p:txBody>
      </p:sp>
      <p:pic>
        <p:nvPicPr>
          <p:cNvPr id="4" name="Afbeelding 3" descr="joao landing copy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475656" y="4005064"/>
            <a:ext cx="5399888" cy="2699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6" descr="DSC01179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348038" y="3213100"/>
            <a:ext cx="2987675" cy="224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7" descr="DSC01181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63563" y="1879600"/>
            <a:ext cx="3216275" cy="241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8" descr="DSC01184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5724525" y="4346575"/>
            <a:ext cx="3095625" cy="232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3" name="Text Box 9"/>
          <p:cNvSpPr txBox="1">
            <a:spLocks noChangeArrowheads="1"/>
          </p:cNvSpPr>
          <p:nvPr/>
        </p:nvSpPr>
        <p:spPr bwMode="auto">
          <a:xfrm>
            <a:off x="708025" y="1476375"/>
            <a:ext cx="774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Order</a:t>
            </a:r>
            <a:endParaRPr lang="nl-NL"/>
          </a:p>
        </p:txBody>
      </p:sp>
      <p:sp>
        <p:nvSpPr>
          <p:cNvPr id="12294" name="Text Box 10"/>
          <p:cNvSpPr txBox="1">
            <a:spLocks noChangeArrowheads="1"/>
          </p:cNvSpPr>
          <p:nvPr/>
        </p:nvSpPr>
        <p:spPr bwMode="auto">
          <a:xfrm>
            <a:off x="6784975" y="4005263"/>
            <a:ext cx="844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Chaos</a:t>
            </a:r>
            <a:endParaRPr lang="nl-NL"/>
          </a:p>
        </p:txBody>
      </p:sp>
      <p:sp>
        <p:nvSpPr>
          <p:cNvPr id="12295" name="Text Box 11"/>
          <p:cNvSpPr txBox="1">
            <a:spLocks noChangeArrowheads="1"/>
          </p:cNvSpPr>
          <p:nvPr/>
        </p:nvSpPr>
        <p:spPr bwMode="auto">
          <a:xfrm>
            <a:off x="4156075" y="2781300"/>
            <a:ext cx="10302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Facticity</a:t>
            </a:r>
            <a:endParaRPr lang="nl-NL"/>
          </a:p>
        </p:txBody>
      </p:sp>
      <p:sp>
        <p:nvSpPr>
          <p:cNvPr id="1229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Between order and chaos: facticity</a:t>
            </a:r>
            <a:endParaRPr lang="nl-NL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Facticity (Questions)</a:t>
            </a:r>
            <a:endParaRPr lang="nl-NL" smtClean="0"/>
          </a:p>
        </p:txBody>
      </p:sp>
      <p:sp>
        <p:nvSpPr>
          <p:cNvPr id="1331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Is there a universal model extraction method? (yes)</a:t>
            </a:r>
          </a:p>
          <a:p>
            <a:r>
              <a:rPr lang="en-US" smtClean="0"/>
              <a:t>Are there possibly more optimal models? (yes)</a:t>
            </a:r>
          </a:p>
          <a:p>
            <a:r>
              <a:rPr lang="en-US" smtClean="0"/>
              <a:t>Can we be sure that it is“definite”” i.e. all relevant model information is extracted and nothing more (tricky, but yes)</a:t>
            </a:r>
          </a:p>
          <a:p>
            <a:r>
              <a:rPr lang="en-US" smtClean="0"/>
              <a:t>Is facticity stable? (No, but more a feature then a bug) </a:t>
            </a:r>
            <a:endParaRPr lang="nl-NL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Turing two-part code compression</a:t>
            </a:r>
            <a:endParaRPr lang="nl-NL" smtClean="0"/>
          </a:p>
        </p:txBody>
      </p:sp>
      <p:grpSp>
        <p:nvGrpSpPr>
          <p:cNvPr id="2" name="Groep 8"/>
          <p:cNvGrpSpPr>
            <a:grpSpLocks/>
          </p:cNvGrpSpPr>
          <p:nvPr/>
        </p:nvGrpSpPr>
        <p:grpSpPr bwMode="auto">
          <a:xfrm>
            <a:off x="3276600" y="5157788"/>
            <a:ext cx="1870075" cy="503237"/>
            <a:chOff x="1476375" y="3068638"/>
            <a:chExt cx="6931025" cy="865187"/>
          </a:xfrm>
        </p:grpSpPr>
        <p:sp>
          <p:nvSpPr>
            <p:cNvPr id="14343" name="Rectangle 12"/>
            <p:cNvSpPr>
              <a:spLocks noChangeArrowheads="1"/>
            </p:cNvSpPr>
            <p:nvPr/>
          </p:nvSpPr>
          <p:spPr bwMode="auto">
            <a:xfrm>
              <a:off x="2195513" y="3068638"/>
              <a:ext cx="1800225" cy="85725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i</a:t>
              </a:r>
              <a:endParaRPr lang="nl-NL">
                <a:latin typeface="Calibri" pitchFamily="34" charset="0"/>
              </a:endParaRPr>
            </a:p>
          </p:txBody>
        </p:sp>
        <p:sp>
          <p:nvSpPr>
            <p:cNvPr id="14344" name="Rectangle 13"/>
            <p:cNvSpPr>
              <a:spLocks noChangeArrowheads="1"/>
            </p:cNvSpPr>
            <p:nvPr/>
          </p:nvSpPr>
          <p:spPr bwMode="auto">
            <a:xfrm>
              <a:off x="3924300" y="3068638"/>
              <a:ext cx="4483100" cy="86518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p</a:t>
              </a:r>
              <a:endParaRPr lang="nl-NL">
                <a:latin typeface="Calibri" pitchFamily="34" charset="0"/>
              </a:endParaRP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1905889" y="3068638"/>
              <a:ext cx="288301" cy="86518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latin typeface="+mn-lt"/>
                  <a:cs typeface="+mn-cs"/>
                </a:rPr>
                <a:t>n</a:t>
              </a:r>
              <a:endParaRPr lang="nl-NL" dirty="0">
                <a:latin typeface="+mn-lt"/>
                <a:cs typeface="+mn-cs"/>
              </a:endParaRPr>
            </a:p>
          </p:txBody>
        </p:sp>
        <p:sp>
          <p:nvSpPr>
            <p:cNvPr id="14346" name="Rectangle 12"/>
            <p:cNvSpPr>
              <a:spLocks noChangeArrowheads="1"/>
            </p:cNvSpPr>
            <p:nvPr/>
          </p:nvSpPr>
          <p:spPr bwMode="auto">
            <a:xfrm>
              <a:off x="1692275" y="3068638"/>
              <a:ext cx="215900" cy="85725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0</a:t>
              </a:r>
              <a:endParaRPr lang="nl-NL">
                <a:latin typeface="Calibri" pitchFamily="34" charset="0"/>
              </a:endParaRPr>
            </a:p>
          </p:txBody>
        </p:sp>
        <p:sp>
          <p:nvSpPr>
            <p:cNvPr id="14347" name="Rectangle 12"/>
            <p:cNvSpPr>
              <a:spLocks noChangeArrowheads="1"/>
            </p:cNvSpPr>
            <p:nvPr/>
          </p:nvSpPr>
          <p:spPr bwMode="auto">
            <a:xfrm>
              <a:off x="1476375" y="3068638"/>
              <a:ext cx="215900" cy="865187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11</a:t>
              </a:r>
              <a:endParaRPr lang="nl-NL">
                <a:latin typeface="Calibri" pitchFamily="34" charset="0"/>
              </a:endParaRPr>
            </a:p>
          </p:txBody>
        </p:sp>
      </p:grpSp>
      <p:sp>
        <p:nvSpPr>
          <p:cNvPr id="14340" name="Rectangle 13"/>
          <p:cNvSpPr>
            <a:spLocks noChangeArrowheads="1"/>
          </p:cNvSpPr>
          <p:nvPr/>
        </p:nvSpPr>
        <p:spPr bwMode="auto">
          <a:xfrm>
            <a:off x="684213" y="3068638"/>
            <a:ext cx="7794625" cy="57626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data</a:t>
            </a:r>
            <a:endParaRPr lang="nl-NL">
              <a:latin typeface="Calibri" pitchFamily="34" charset="0"/>
            </a:endParaRPr>
          </a:p>
        </p:txBody>
      </p:sp>
      <p:cxnSp>
        <p:nvCxnSpPr>
          <p:cNvPr id="13" name="Rechte verbindingslijn met pijl 12"/>
          <p:cNvCxnSpPr/>
          <p:nvPr/>
        </p:nvCxnSpPr>
        <p:spPr>
          <a:xfrm>
            <a:off x="1331913" y="3860800"/>
            <a:ext cx="1727200" cy="93662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/>
          <p:cNvCxnSpPr/>
          <p:nvPr/>
        </p:nvCxnSpPr>
        <p:spPr>
          <a:xfrm flipH="1">
            <a:off x="5364163" y="3860800"/>
            <a:ext cx="3024187" cy="108108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smtClean="0"/>
              <a:t>Definition of facticity: the amount of self-descriptive information in a dataset </a:t>
            </a:r>
            <a:endParaRPr lang="nl-NL" sz="4000" smtClean="0"/>
          </a:p>
        </p:txBody>
      </p:sp>
      <p:sp>
        <p:nvSpPr>
          <p:cNvPr id="2052" name="Tijdelijke aanduiding voor inhoud 11"/>
          <p:cNvSpPr>
            <a:spLocks noGrp="1"/>
          </p:cNvSpPr>
          <p:nvPr>
            <p:ph idx="1"/>
          </p:nvPr>
        </p:nvSpPr>
        <p:spPr>
          <a:xfrm>
            <a:off x="395536" y="1916832"/>
            <a:ext cx="8229600" cy="4525963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facticity</a:t>
            </a:r>
            <a:r>
              <a:rPr lang="en-US" dirty="0" smtClean="0"/>
              <a:t> </a:t>
            </a:r>
            <a:r>
              <a:rPr lang="el-GR" dirty="0" smtClean="0"/>
              <a:t>φ</a:t>
            </a:r>
            <a:r>
              <a:rPr lang="en-US" dirty="0" smtClean="0"/>
              <a:t>(x) of a string x is the amount of self descriptive information in x. </a:t>
            </a:r>
          </a:p>
          <a:p>
            <a:r>
              <a:rPr lang="en-US" dirty="0" err="1" smtClean="0"/>
              <a:t>Facticity</a:t>
            </a:r>
            <a:r>
              <a:rPr lang="en-US" dirty="0" smtClean="0"/>
              <a:t> is definite! </a:t>
            </a:r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900113" y="1812925"/>
          <a:ext cx="7524750" cy="992188"/>
        </p:xfrm>
        <a:graphic>
          <a:graphicData uri="http://schemas.openxmlformats.org/presentationml/2006/ole">
            <p:oleObj spid="_x0000_s100354" name="Vergelijking" r:id="rId4" imgW="2984400" imgH="393480" progId="Equation.3">
              <p:embed/>
            </p:oleObj>
          </a:graphicData>
        </a:graphic>
      </p:graphicFrame>
      <p:sp>
        <p:nvSpPr>
          <p:cNvPr id="2053" name="PIJL-LINKS en -RECHTS 3"/>
          <p:cNvSpPr>
            <a:spLocks noChangeArrowheads="1"/>
          </p:cNvSpPr>
          <p:nvPr/>
        </p:nvSpPr>
        <p:spPr bwMode="auto">
          <a:xfrm>
            <a:off x="1762746" y="3932535"/>
            <a:ext cx="1728787" cy="936625"/>
          </a:xfrm>
          <a:prstGeom prst="leftRightArrow">
            <a:avLst>
              <a:gd name="adj1" fmla="val 50000"/>
              <a:gd name="adj2" fmla="val 4998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r>
              <a:rPr lang="en-US">
                <a:latin typeface="Calibri" pitchFamily="34" charset="0"/>
              </a:rPr>
              <a:t>facticity</a:t>
            </a:r>
            <a:endParaRPr lang="nl-NL">
              <a:latin typeface="Calibri" pitchFamily="34" charset="0"/>
            </a:endParaRPr>
          </a:p>
        </p:txBody>
      </p:sp>
      <p:sp>
        <p:nvSpPr>
          <p:cNvPr id="2054" name="Rectangle 12"/>
          <p:cNvSpPr>
            <a:spLocks noChangeArrowheads="1"/>
          </p:cNvSpPr>
          <p:nvPr/>
        </p:nvSpPr>
        <p:spPr bwMode="auto">
          <a:xfrm>
            <a:off x="1762746" y="2924473"/>
            <a:ext cx="1800225" cy="857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i</a:t>
            </a:r>
            <a:endParaRPr lang="nl-NL">
              <a:latin typeface="Calibri" pitchFamily="34" charset="0"/>
            </a:endParaRPr>
          </a:p>
        </p:txBody>
      </p:sp>
      <p:sp>
        <p:nvSpPr>
          <p:cNvPr id="2055" name="Rectangle 13"/>
          <p:cNvSpPr>
            <a:spLocks noChangeArrowheads="1"/>
          </p:cNvSpPr>
          <p:nvPr/>
        </p:nvSpPr>
        <p:spPr bwMode="auto">
          <a:xfrm>
            <a:off x="3491533" y="2924473"/>
            <a:ext cx="4483100" cy="865187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p</a:t>
            </a:r>
            <a:endParaRPr lang="nl-NL">
              <a:latin typeface="Calibri" pitchFamily="34" charset="0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1475408" y="2924473"/>
            <a:ext cx="287338" cy="8651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n</a:t>
            </a:r>
            <a:endParaRPr lang="nl-NL" dirty="0">
              <a:latin typeface="+mn-lt"/>
              <a:cs typeface="+mn-cs"/>
            </a:endParaRPr>
          </a:p>
        </p:txBody>
      </p:sp>
      <p:sp>
        <p:nvSpPr>
          <p:cNvPr id="2057" name="Rectangle 12"/>
          <p:cNvSpPr>
            <a:spLocks noChangeArrowheads="1"/>
          </p:cNvSpPr>
          <p:nvPr/>
        </p:nvSpPr>
        <p:spPr bwMode="auto">
          <a:xfrm>
            <a:off x="1259508" y="2924473"/>
            <a:ext cx="215900" cy="8572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0</a:t>
            </a:r>
            <a:endParaRPr lang="nl-NL">
              <a:latin typeface="Calibri" pitchFamily="34" charset="0"/>
            </a:endParaRPr>
          </a:p>
        </p:txBody>
      </p:sp>
      <p:sp>
        <p:nvSpPr>
          <p:cNvPr id="2058" name="Rectangle 12"/>
          <p:cNvSpPr>
            <a:spLocks noChangeArrowheads="1"/>
          </p:cNvSpPr>
          <p:nvPr/>
        </p:nvSpPr>
        <p:spPr bwMode="auto">
          <a:xfrm>
            <a:off x="1043608" y="2924473"/>
            <a:ext cx="215900" cy="865187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11</a:t>
            </a:r>
            <a:endParaRPr lang="nl-NL">
              <a:latin typeface="Calibri" pitchFamily="34" charset="0"/>
            </a:endParaRPr>
          </a:p>
        </p:txBody>
      </p:sp>
      <p:sp>
        <p:nvSpPr>
          <p:cNvPr id="2059" name="PIJL-LINKS en -RECHTS 3"/>
          <p:cNvSpPr>
            <a:spLocks noChangeArrowheads="1"/>
          </p:cNvSpPr>
          <p:nvPr/>
        </p:nvSpPr>
        <p:spPr bwMode="auto">
          <a:xfrm>
            <a:off x="3634408" y="3932535"/>
            <a:ext cx="4392613" cy="936625"/>
          </a:xfrm>
          <a:prstGeom prst="leftRightArrow">
            <a:avLst>
              <a:gd name="adj1" fmla="val 50000"/>
              <a:gd name="adj2" fmla="val 49981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r>
              <a:rPr lang="en-US">
                <a:latin typeface="Calibri" pitchFamily="34" charset="0"/>
              </a:rPr>
              <a:t>Residual entropy </a:t>
            </a:r>
            <a:endParaRPr lang="nl-NL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Complexity Theory</a:t>
            </a:r>
            <a:endParaRPr lang="nl-NL" dirty="0"/>
          </a:p>
        </p:txBody>
      </p:sp>
      <p:grpSp>
        <p:nvGrpSpPr>
          <p:cNvPr id="2" name="Groep 9"/>
          <p:cNvGrpSpPr/>
          <p:nvPr/>
        </p:nvGrpSpPr>
        <p:grpSpPr>
          <a:xfrm>
            <a:off x="251520" y="5373216"/>
            <a:ext cx="8228608" cy="1224136"/>
            <a:chOff x="1763688" y="4365600"/>
            <a:chExt cx="6716440" cy="863600"/>
          </a:xfrm>
        </p:grpSpPr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3409391" y="4373538"/>
              <a:ext cx="1116727" cy="85566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 smtClean="0">
                  <a:latin typeface="Calibri" pitchFamily="34" charset="0"/>
                </a:rPr>
                <a:t>Residual</a:t>
              </a:r>
            </a:p>
            <a:p>
              <a:pPr algn="ctr"/>
              <a:r>
                <a:rPr lang="en-US" dirty="0" smtClean="0">
                  <a:latin typeface="Calibri" pitchFamily="34" charset="0"/>
                </a:rPr>
                <a:t>entropy</a:t>
              </a:r>
              <a:endParaRPr lang="nl-NL" dirty="0">
                <a:latin typeface="Calibri" pitchFamily="34" charset="0"/>
              </a:endParaRPr>
            </a:p>
          </p:txBody>
        </p:sp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4526119" y="4371950"/>
              <a:ext cx="3954009" cy="85725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 smtClean="0">
                  <a:latin typeface="Calibri" pitchFamily="34" charset="0"/>
                </a:rPr>
                <a:t>Randomness deficiency</a:t>
              </a:r>
              <a:endParaRPr lang="nl-NL" dirty="0">
                <a:latin typeface="Calibri" pitchFamily="34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1763688" y="4365600"/>
              <a:ext cx="1645703" cy="863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/>
                <a:t>Model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err="1" smtClean="0">
                  <a:latin typeface="+mn-lt"/>
                </a:rPr>
                <a:t>Infor</a:t>
              </a:r>
              <a:r>
                <a:rPr lang="en-US" dirty="0" smtClean="0"/>
                <a:t>-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err="1" smtClean="0"/>
                <a:t>mation</a:t>
              </a:r>
              <a:endParaRPr lang="nl-NL" dirty="0">
                <a:latin typeface="+mn-lt"/>
              </a:endParaRPr>
            </a:p>
          </p:txBody>
        </p:sp>
      </p:grpSp>
      <p:sp>
        <p:nvSpPr>
          <p:cNvPr id="12" name="PIJL-LINKS en -RECHTS 11"/>
          <p:cNvSpPr/>
          <p:nvPr/>
        </p:nvSpPr>
        <p:spPr>
          <a:xfrm>
            <a:off x="251520" y="1412776"/>
            <a:ext cx="8208912" cy="10801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Total Data set</a:t>
            </a:r>
            <a:endParaRPr lang="nl-NL" dirty="0"/>
          </a:p>
        </p:txBody>
      </p:sp>
      <p:sp>
        <p:nvSpPr>
          <p:cNvPr id="13" name="PIJL-LINKS en -RECHTS 12"/>
          <p:cNvSpPr/>
          <p:nvPr/>
        </p:nvSpPr>
        <p:spPr>
          <a:xfrm>
            <a:off x="251520" y="2636912"/>
            <a:ext cx="3456384" cy="10801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Optimal non-loss</a:t>
            </a:r>
          </a:p>
          <a:p>
            <a:pPr algn="ctr"/>
            <a:r>
              <a:rPr lang="en-US" dirty="0" smtClean="0"/>
              <a:t>Compression </a:t>
            </a:r>
            <a:endParaRPr lang="nl-NL" dirty="0"/>
          </a:p>
        </p:txBody>
      </p:sp>
      <p:sp>
        <p:nvSpPr>
          <p:cNvPr id="15" name="PIJL-LINKS en -RECHTS 14"/>
          <p:cNvSpPr/>
          <p:nvPr/>
        </p:nvSpPr>
        <p:spPr>
          <a:xfrm>
            <a:off x="179512" y="3789040"/>
            <a:ext cx="2160240" cy="158417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Optimal </a:t>
            </a:r>
          </a:p>
          <a:p>
            <a:pPr algn="ctr"/>
            <a:r>
              <a:rPr lang="en-US" dirty="0" err="1" smtClean="0"/>
              <a:t>lossy</a:t>
            </a:r>
            <a:r>
              <a:rPr lang="en-US" dirty="0" smtClean="0"/>
              <a:t> compression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complexity measures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 smtClean="0"/>
              <a:t>entropy </a:t>
            </a:r>
            <a:r>
              <a:rPr lang="en-US" dirty="0"/>
              <a:t>estimators: (Shannon, </a:t>
            </a:r>
            <a:r>
              <a:rPr lang="en-US" dirty="0" err="1"/>
              <a:t>Kolmogorov</a:t>
            </a:r>
            <a:r>
              <a:rPr lang="en-US" dirty="0"/>
              <a:t>, VC-dimension) </a:t>
            </a:r>
            <a:endParaRPr lang="nl-NL" dirty="0"/>
          </a:p>
          <a:p>
            <a:pPr lvl="0"/>
            <a:r>
              <a:rPr lang="en-US" dirty="0"/>
              <a:t>model complexity estimators (sophistication, computational depth, self-dissimilarity, </a:t>
            </a:r>
            <a:r>
              <a:rPr lang="en-US" dirty="0" err="1"/>
              <a:t>facticity</a:t>
            </a:r>
            <a:r>
              <a:rPr lang="en-US" dirty="0"/>
              <a:t>),</a:t>
            </a:r>
            <a:endParaRPr lang="nl-NL" dirty="0"/>
          </a:p>
          <a:p>
            <a:pPr lvl="0"/>
            <a:r>
              <a:rPr lang="en-US" dirty="0"/>
              <a:t>network-analysis measures (structural graph-theoretic properties, centrality, </a:t>
            </a:r>
            <a:r>
              <a:rPr lang="en-US" dirty="0" err="1"/>
              <a:t>betweennes</a:t>
            </a:r>
            <a:r>
              <a:rPr lang="en-US" dirty="0"/>
              <a:t>, degree distributions) </a:t>
            </a:r>
            <a:endParaRPr lang="nl-NL" dirty="0"/>
          </a:p>
          <a:p>
            <a:pPr lvl="0"/>
            <a:r>
              <a:rPr lang="en-US" dirty="0"/>
              <a:t>complex systems analysis (multi-scale analyses, robustness, dynamics) </a:t>
            </a:r>
            <a:endParaRPr lang="nl-NL" dirty="0"/>
          </a:p>
          <a:p>
            <a:r>
              <a:rPr lang="en-US" dirty="0"/>
              <a:t>and their theoretical connections. </a:t>
            </a:r>
            <a:br>
              <a:rPr lang="en-US" dirty="0"/>
            </a:b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Afbeelding 2" descr="Screen shot 2012-03-28 at 8.48.40 AM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" y="107157"/>
            <a:ext cx="8932742" cy="6490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t1larg.health.care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1116632" y="-243408"/>
            <a:ext cx="10753195" cy="6048672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Afbeelding 4" descr="kosten medicijnen.JP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 rot="520275">
            <a:off x="-365716" y="2332548"/>
            <a:ext cx="4908437" cy="4602141"/>
          </a:xfrm>
          <a:prstGeom prst="rect">
            <a:avLst/>
          </a:prstGeom>
        </p:spPr>
      </p:pic>
      <p:pic>
        <p:nvPicPr>
          <p:cNvPr id="6" name="Afbeelding 5" descr="Rare deseases.JPG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>
          <a:xfrm rot="20810998">
            <a:off x="5844110" y="1517919"/>
            <a:ext cx="3995936" cy="4680520"/>
          </a:xfrm>
          <a:prstGeom prst="rect">
            <a:avLst/>
          </a:prstGeom>
        </p:spPr>
      </p:pic>
      <p:pic>
        <p:nvPicPr>
          <p:cNvPr id="7" name="Afbeelding 6" descr="DSM.JPG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>
          <a:xfrm>
            <a:off x="2915816" y="4461908"/>
            <a:ext cx="4032448" cy="2396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medically relevant model of an individual human being?</a:t>
            </a:r>
          </a:p>
          <a:p>
            <a:r>
              <a:rPr lang="en-US" dirty="0" smtClean="0"/>
              <a:t>How complex is such a model? </a:t>
            </a:r>
          </a:p>
          <a:p>
            <a:r>
              <a:rPr lang="en-US" dirty="0" smtClean="0"/>
              <a:t>How individual is such a model? </a:t>
            </a:r>
          </a:p>
          <a:p>
            <a:r>
              <a:rPr lang="en-US" dirty="0" smtClean="0"/>
              <a:t>How difficult is it to learn or make such a model? </a:t>
            </a:r>
          </a:p>
          <a:p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medically relevant model of an individual human being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computational model (or program) that allows us to predict, explain (and if possible, help cure) any disease an individual human being X could have or get. </a:t>
            </a:r>
          </a:p>
          <a:p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US" sz="3200" dirty="0"/>
              <a:t>Plan board</a:t>
            </a:r>
          </a:p>
        </p:txBody>
      </p:sp>
      <p:pic>
        <p:nvPicPr>
          <p:cNvPr id="161795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14325" y="1093788"/>
            <a:ext cx="8524875" cy="50387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048250" y="804863"/>
            <a:ext cx="1809750" cy="2471737"/>
            <a:chOff x="3180" y="507"/>
            <a:chExt cx="1140" cy="1557"/>
          </a:xfrm>
        </p:grpSpPr>
        <p:sp>
          <p:nvSpPr>
            <p:cNvPr id="161797" name="Oval 5"/>
            <p:cNvSpPr>
              <a:spLocks noChangeArrowheads="1"/>
            </p:cNvSpPr>
            <p:nvPr/>
          </p:nvSpPr>
          <p:spPr bwMode="auto">
            <a:xfrm>
              <a:off x="3936" y="1872"/>
              <a:ext cx="240" cy="19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61798" name="Line 6"/>
            <p:cNvSpPr>
              <a:spLocks noChangeShapeType="1"/>
            </p:cNvSpPr>
            <p:nvPr/>
          </p:nvSpPr>
          <p:spPr bwMode="auto">
            <a:xfrm flipH="1" flipV="1">
              <a:off x="3744" y="624"/>
              <a:ext cx="336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nl-NL"/>
            </a:p>
          </p:txBody>
        </p:sp>
        <p:sp>
          <p:nvSpPr>
            <p:cNvPr id="161799" name="Text Box 7"/>
            <p:cNvSpPr txBox="1">
              <a:spLocks noChangeArrowheads="1"/>
            </p:cNvSpPr>
            <p:nvPr/>
          </p:nvSpPr>
          <p:spPr bwMode="auto">
            <a:xfrm>
              <a:off x="3180" y="507"/>
              <a:ext cx="1140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</a:pPr>
              <a:r>
                <a:rPr lang="en-US" sz="1400" b="1">
                  <a:latin typeface="Arial Narrow" pitchFamily="34" charset="0"/>
                </a:rPr>
                <a:t>Pilot bids (preferences)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7226300" y="804863"/>
            <a:ext cx="850900" cy="1404937"/>
            <a:chOff x="4552" y="507"/>
            <a:chExt cx="536" cy="885"/>
          </a:xfrm>
        </p:grpSpPr>
        <p:sp>
          <p:nvSpPr>
            <p:cNvPr id="161801" name="Oval 9"/>
            <p:cNvSpPr>
              <a:spLocks noChangeArrowheads="1"/>
            </p:cNvSpPr>
            <p:nvPr/>
          </p:nvSpPr>
          <p:spPr bwMode="auto">
            <a:xfrm>
              <a:off x="4656" y="1200"/>
              <a:ext cx="192" cy="19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61802" name="Line 10"/>
            <p:cNvSpPr>
              <a:spLocks noChangeShapeType="1"/>
            </p:cNvSpPr>
            <p:nvPr/>
          </p:nvSpPr>
          <p:spPr bwMode="auto">
            <a:xfrm flipV="1">
              <a:off x="4752" y="672"/>
              <a:ext cx="48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nl-NL"/>
            </a:p>
          </p:txBody>
        </p:sp>
        <p:sp>
          <p:nvSpPr>
            <p:cNvPr id="161803" name="Text Box 11"/>
            <p:cNvSpPr txBox="1">
              <a:spLocks noChangeArrowheads="1"/>
            </p:cNvSpPr>
            <p:nvPr/>
          </p:nvSpPr>
          <p:spPr bwMode="auto">
            <a:xfrm>
              <a:off x="4552" y="507"/>
              <a:ext cx="536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</a:pPr>
              <a:r>
                <a:rPr lang="en-US" sz="1400" b="1">
                  <a:latin typeface="Arial Narrow" pitchFamily="34" charset="0"/>
                </a:rPr>
                <a:t>Part Time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1219200" y="790575"/>
            <a:ext cx="1905000" cy="1419225"/>
            <a:chOff x="768" y="498"/>
            <a:chExt cx="1200" cy="894"/>
          </a:xfrm>
        </p:grpSpPr>
        <p:sp>
          <p:nvSpPr>
            <p:cNvPr id="161805" name="Text Box 13"/>
            <p:cNvSpPr txBox="1">
              <a:spLocks noChangeArrowheads="1"/>
            </p:cNvSpPr>
            <p:nvPr/>
          </p:nvSpPr>
          <p:spPr bwMode="auto">
            <a:xfrm>
              <a:off x="768" y="498"/>
              <a:ext cx="612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</a:pPr>
              <a:r>
                <a:rPr lang="en-US" sz="1400" b="1">
                  <a:latin typeface="Arial Narrow" pitchFamily="34" charset="0"/>
                </a:rPr>
                <a:t>Transitions</a:t>
              </a:r>
            </a:p>
          </p:txBody>
        </p:sp>
        <p:sp>
          <p:nvSpPr>
            <p:cNvPr id="161806" name="Oval 14"/>
            <p:cNvSpPr>
              <a:spLocks noChangeArrowheads="1"/>
            </p:cNvSpPr>
            <p:nvPr/>
          </p:nvSpPr>
          <p:spPr bwMode="auto">
            <a:xfrm>
              <a:off x="1776" y="1200"/>
              <a:ext cx="192" cy="19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61807" name="Line 15"/>
            <p:cNvSpPr>
              <a:spLocks noChangeShapeType="1"/>
            </p:cNvSpPr>
            <p:nvPr/>
          </p:nvSpPr>
          <p:spPr bwMode="auto">
            <a:xfrm flipH="1" flipV="1">
              <a:off x="1104" y="624"/>
              <a:ext cx="76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2590800" y="804863"/>
            <a:ext cx="5237163" cy="4467225"/>
            <a:chOff x="1645" y="498"/>
            <a:chExt cx="3299" cy="2814"/>
          </a:xfrm>
        </p:grpSpPr>
        <p:sp>
          <p:nvSpPr>
            <p:cNvPr id="161809" name="Oval 17"/>
            <p:cNvSpPr>
              <a:spLocks noChangeArrowheads="1"/>
            </p:cNvSpPr>
            <p:nvPr/>
          </p:nvSpPr>
          <p:spPr bwMode="auto">
            <a:xfrm>
              <a:off x="2112" y="1680"/>
              <a:ext cx="528" cy="43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61810" name="Line 18"/>
            <p:cNvSpPr>
              <a:spLocks noChangeShapeType="1"/>
            </p:cNvSpPr>
            <p:nvPr/>
          </p:nvSpPr>
          <p:spPr bwMode="auto">
            <a:xfrm flipH="1" flipV="1">
              <a:off x="2160" y="672"/>
              <a:ext cx="24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nl-NL"/>
            </a:p>
          </p:txBody>
        </p:sp>
        <p:sp>
          <p:nvSpPr>
            <p:cNvPr id="161811" name="Text Box 19"/>
            <p:cNvSpPr txBox="1">
              <a:spLocks noChangeArrowheads="1"/>
            </p:cNvSpPr>
            <p:nvPr/>
          </p:nvSpPr>
          <p:spPr bwMode="auto">
            <a:xfrm>
              <a:off x="1645" y="498"/>
              <a:ext cx="1283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</a:pPr>
              <a:r>
                <a:rPr lang="en-US" sz="1400" b="1">
                  <a:latin typeface="Arial Narrow" pitchFamily="34" charset="0"/>
                </a:rPr>
                <a:t>Horizontal/Vertical binding</a:t>
              </a:r>
            </a:p>
          </p:txBody>
        </p:sp>
        <p:sp>
          <p:nvSpPr>
            <p:cNvPr id="161812" name="Oval 20"/>
            <p:cNvSpPr>
              <a:spLocks noChangeArrowheads="1"/>
            </p:cNvSpPr>
            <p:nvPr/>
          </p:nvSpPr>
          <p:spPr bwMode="auto">
            <a:xfrm>
              <a:off x="4704" y="3120"/>
              <a:ext cx="240" cy="19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161813" name="Line 21"/>
          <p:cNvSpPr>
            <a:spLocks noChangeShapeType="1"/>
          </p:cNvSpPr>
          <p:nvPr/>
        </p:nvSpPr>
        <p:spPr bwMode="auto">
          <a:xfrm flipH="1" flipV="1">
            <a:off x="3429000" y="1066800"/>
            <a:ext cx="419100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180975" y="804863"/>
            <a:ext cx="962025" cy="2014537"/>
            <a:chOff x="114" y="507"/>
            <a:chExt cx="606" cy="1269"/>
          </a:xfrm>
        </p:grpSpPr>
        <p:sp>
          <p:nvSpPr>
            <p:cNvPr id="161815" name="Oval 23"/>
            <p:cNvSpPr>
              <a:spLocks noChangeArrowheads="1"/>
            </p:cNvSpPr>
            <p:nvPr/>
          </p:nvSpPr>
          <p:spPr bwMode="auto">
            <a:xfrm>
              <a:off x="384" y="1488"/>
              <a:ext cx="336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61816" name="Text Box 24"/>
            <p:cNvSpPr txBox="1">
              <a:spLocks noChangeArrowheads="1"/>
            </p:cNvSpPr>
            <p:nvPr/>
          </p:nvSpPr>
          <p:spPr bwMode="auto">
            <a:xfrm>
              <a:off x="114" y="507"/>
              <a:ext cx="510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</a:pPr>
              <a:r>
                <a:rPr lang="en-US" sz="1400" b="1">
                  <a:latin typeface="Arial Narrow" pitchFamily="34" charset="0"/>
                </a:rPr>
                <a:t>Seniority</a:t>
              </a:r>
            </a:p>
          </p:txBody>
        </p:sp>
        <p:sp>
          <p:nvSpPr>
            <p:cNvPr id="161817" name="Line 25"/>
            <p:cNvSpPr>
              <a:spLocks noChangeShapeType="1"/>
            </p:cNvSpPr>
            <p:nvPr/>
          </p:nvSpPr>
          <p:spPr bwMode="auto">
            <a:xfrm>
              <a:off x="336" y="624"/>
              <a:ext cx="192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nl-NL"/>
            </a:p>
          </p:txBody>
        </p:sp>
      </p:grpSp>
      <p:pic>
        <p:nvPicPr>
          <p:cNvPr id="161818" name="Picture 26" descr="C:\WINNT\Profiles\padriaans\Personal\Data\doc\gui design\Computable_januari_2004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304800" y="4106863"/>
            <a:ext cx="3124200" cy="28273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cycle</a:t>
            </a:r>
            <a:endParaRPr lang="nl-NL" dirty="0"/>
          </a:p>
        </p:txBody>
      </p:sp>
      <p:sp>
        <p:nvSpPr>
          <p:cNvPr id="9" name="Gekromde PIJL-OMLAAG 8"/>
          <p:cNvSpPr/>
          <p:nvPr/>
        </p:nvSpPr>
        <p:spPr>
          <a:xfrm flipH="1">
            <a:off x="2071670" y="1643050"/>
            <a:ext cx="5000660" cy="731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0" name="Afbeelding 9" descr="planets.jpg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1500166" y="4832006"/>
            <a:ext cx="1428760" cy="1149705"/>
          </a:xfrm>
          <a:prstGeom prst="rect">
            <a:avLst/>
          </a:prstGeom>
        </p:spPr>
      </p:pic>
      <p:pic>
        <p:nvPicPr>
          <p:cNvPr id="11" name="Afbeelding 10" descr="tycho brahe.jpg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3214678" y="4643446"/>
            <a:ext cx="1143008" cy="1451620"/>
          </a:xfrm>
          <a:prstGeom prst="rect">
            <a:avLst/>
          </a:prstGeom>
        </p:spPr>
      </p:pic>
      <p:pic>
        <p:nvPicPr>
          <p:cNvPr id="12" name="Afbeelding 11" descr="keppler.gif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4786314" y="4714884"/>
            <a:ext cx="1181475" cy="1428761"/>
          </a:xfrm>
          <a:prstGeom prst="rect">
            <a:avLst/>
          </a:prstGeom>
        </p:spPr>
      </p:pic>
      <p:pic>
        <p:nvPicPr>
          <p:cNvPr id="13" name="Afbeelding 12" descr="perkenwet.jpg"/>
          <p:cNvPicPr>
            <a:picLocks noChangeAspect="1"/>
          </p:cNvPicPr>
          <p:nvPr/>
        </p:nvPicPr>
        <p:blipFill>
          <a:blip r:embed="rId11" cstate="email"/>
          <a:stretch>
            <a:fillRect/>
          </a:stretch>
        </p:blipFill>
        <p:spPr>
          <a:xfrm>
            <a:off x="6215074" y="4744162"/>
            <a:ext cx="1500198" cy="1328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Methodology Proposal I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Make a list of all possible diseases.</a:t>
            </a:r>
          </a:p>
          <a:p>
            <a:r>
              <a:rPr lang="en-US" dirty="0" smtClean="0"/>
              <a:t>For every disease study a relevant group of patients empirically and make a model that allows us to make deterministic predictions.  </a:t>
            </a:r>
          </a:p>
          <a:p>
            <a:endParaRPr lang="en-US" dirty="0" smtClean="0"/>
          </a:p>
          <a:p>
            <a:r>
              <a:rPr lang="en-US" dirty="0" smtClean="0"/>
              <a:t>How much diseases are there?</a:t>
            </a:r>
          </a:p>
          <a:p>
            <a:r>
              <a:rPr lang="en-US" dirty="0" smtClean="0"/>
              <a:t>2000? </a:t>
            </a:r>
          </a:p>
          <a:p>
            <a:r>
              <a:rPr lang="en-US" dirty="0" smtClean="0"/>
              <a:t>7000? </a:t>
            </a:r>
            <a:endParaRPr lang="nl-NL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Orphanet2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765473" y="-459432"/>
            <a:ext cx="10477261" cy="7632848"/>
          </a:xfrm>
          <a:prstGeom prst="rect">
            <a:avLst/>
          </a:prstGeom>
        </p:spPr>
      </p:pic>
      <p:pic>
        <p:nvPicPr>
          <p:cNvPr id="2" name="Afbeelding 1" descr="Orphanet.JP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 rot="668871">
            <a:off x="235123" y="2542769"/>
            <a:ext cx="8280920" cy="3240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Powerlaws</a:t>
            </a:r>
            <a:endParaRPr lang="nl-NL"/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27373"/>
            <a:ext cx="8229600" cy="4525963"/>
          </a:xfrm>
        </p:spPr>
        <p:txBody>
          <a:bodyPr/>
          <a:lstStyle/>
          <a:p>
            <a:r>
              <a:rPr lang="en-US"/>
              <a:t> log</a:t>
            </a:r>
            <a:r>
              <a:rPr lang="en-US" baseline="-25000"/>
              <a:t>c</a:t>
            </a:r>
            <a:r>
              <a:rPr lang="en-US"/>
              <a:t> y = -a log</a:t>
            </a:r>
            <a:r>
              <a:rPr lang="en-US" baseline="-25000"/>
              <a:t>c</a:t>
            </a:r>
            <a:r>
              <a:rPr lang="en-US"/>
              <a:t> x + b</a:t>
            </a:r>
          </a:p>
          <a:p>
            <a:r>
              <a:rPr lang="en-US"/>
              <a:t> y = c</a:t>
            </a:r>
            <a:r>
              <a:rPr lang="en-US" baseline="30000"/>
              <a:t>b</a:t>
            </a:r>
            <a:r>
              <a:rPr lang="en-US"/>
              <a:t>x-</a:t>
            </a:r>
            <a:r>
              <a:rPr lang="en-US" baseline="30000"/>
              <a:t>a</a:t>
            </a:r>
            <a:endParaRPr lang="nl-NL"/>
          </a:p>
        </p:txBody>
      </p:sp>
      <p:sp>
        <p:nvSpPr>
          <p:cNvPr id="277508" name="Line 4"/>
          <p:cNvSpPr>
            <a:spLocks noChangeShapeType="1"/>
          </p:cNvSpPr>
          <p:nvPr/>
        </p:nvSpPr>
        <p:spPr bwMode="auto">
          <a:xfrm>
            <a:off x="5218113" y="1297335"/>
            <a:ext cx="1587" cy="2159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77509" name="Line 5"/>
          <p:cNvSpPr>
            <a:spLocks noChangeShapeType="1"/>
          </p:cNvSpPr>
          <p:nvPr/>
        </p:nvSpPr>
        <p:spPr bwMode="auto">
          <a:xfrm>
            <a:off x="4427538" y="2953097"/>
            <a:ext cx="32400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77510" name="Text Box 6"/>
          <p:cNvSpPr txBox="1">
            <a:spLocks noChangeArrowheads="1"/>
          </p:cNvSpPr>
          <p:nvPr/>
        </p:nvSpPr>
        <p:spPr bwMode="auto">
          <a:xfrm>
            <a:off x="6854825" y="3068985"/>
            <a:ext cx="6810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Log x</a:t>
            </a:r>
            <a:endParaRPr lang="nl-NL"/>
          </a:p>
        </p:txBody>
      </p:sp>
      <p:sp>
        <p:nvSpPr>
          <p:cNvPr id="277511" name="Text Box 7"/>
          <p:cNvSpPr txBox="1">
            <a:spLocks noChangeArrowheads="1"/>
          </p:cNvSpPr>
          <p:nvPr/>
        </p:nvSpPr>
        <p:spPr bwMode="auto">
          <a:xfrm>
            <a:off x="4549775" y="1268760"/>
            <a:ext cx="6810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Log y</a:t>
            </a:r>
            <a:endParaRPr lang="nl-NL"/>
          </a:p>
        </p:txBody>
      </p:sp>
      <p:sp>
        <p:nvSpPr>
          <p:cNvPr id="277512" name="Line 8"/>
          <p:cNvSpPr>
            <a:spLocks noChangeShapeType="1"/>
          </p:cNvSpPr>
          <p:nvPr/>
        </p:nvSpPr>
        <p:spPr bwMode="auto">
          <a:xfrm>
            <a:off x="5218113" y="1584672"/>
            <a:ext cx="1800225" cy="13684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pic>
        <p:nvPicPr>
          <p:cNvPr id="277514" name="Picture 10" descr="histogram of the number of AOL users visiting each site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500563" y="3888135"/>
            <a:ext cx="3810000" cy="2857500"/>
          </a:xfrm>
          <a:prstGeom prst="rect">
            <a:avLst/>
          </a:prstGeom>
          <a:noFill/>
        </p:spPr>
      </p:pic>
      <p:pic>
        <p:nvPicPr>
          <p:cNvPr id="11" name="Afbeelding 10" descr="Orphanet.JP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1043608" y="3861048"/>
            <a:ext cx="2736304" cy="2736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Problems!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Power laws have no mean (i.e. it is infinite)</a:t>
            </a:r>
          </a:p>
          <a:p>
            <a:r>
              <a:rPr lang="en-US" dirty="0" smtClean="0"/>
              <a:t>If you double the population, you not only double the number of patients, but also the number of diseases. </a:t>
            </a:r>
          </a:p>
          <a:p>
            <a:r>
              <a:rPr lang="en-US" dirty="0" smtClean="0"/>
              <a:t>There is a (seemingly) unlimited supply of rare diseases.</a:t>
            </a:r>
          </a:p>
          <a:p>
            <a:r>
              <a:rPr lang="en-US" dirty="0" smtClean="0"/>
              <a:t>Most possible diseases are so rare that we never see them! 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Methodology Proposal II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Forget the list of all possible diseases.</a:t>
            </a:r>
          </a:p>
          <a:p>
            <a:r>
              <a:rPr lang="en-US" dirty="0" smtClean="0"/>
              <a:t>Forget deterministic prediction. </a:t>
            </a:r>
          </a:p>
          <a:p>
            <a:r>
              <a:rPr lang="en-US" dirty="0" smtClean="0"/>
              <a:t>Just study a relevant group of patients that is large enough to make statistically relevant risk assessments. </a:t>
            </a:r>
          </a:p>
          <a:p>
            <a:endParaRPr lang="en-US" dirty="0" smtClean="0"/>
          </a:p>
          <a:p>
            <a:r>
              <a:rPr lang="en-US" dirty="0" smtClean="0"/>
              <a:t>How big a group of patients?  </a:t>
            </a:r>
          </a:p>
          <a:p>
            <a:pPr>
              <a:buNone/>
            </a:pPr>
            <a:endParaRPr lang="nl-NL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Large Crowd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252536" y="-189402"/>
            <a:ext cx="9721080" cy="7290810"/>
          </a:xfrm>
          <a:prstGeom prst="rect">
            <a:avLst/>
          </a:prstGeom>
        </p:spPr>
      </p:pic>
      <p:sp>
        <p:nvSpPr>
          <p:cNvPr id="5" name="Ovaal 4"/>
          <p:cNvSpPr/>
          <p:nvPr/>
        </p:nvSpPr>
        <p:spPr>
          <a:xfrm>
            <a:off x="1115616" y="764704"/>
            <a:ext cx="4608512" cy="3816424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Ovaal 5"/>
          <p:cNvSpPr/>
          <p:nvPr/>
        </p:nvSpPr>
        <p:spPr>
          <a:xfrm>
            <a:off x="5796136" y="3861048"/>
            <a:ext cx="3024336" cy="266429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2195736" y="2217058"/>
            <a:ext cx="2522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</a:rPr>
              <a:t>Trainingset</a:t>
            </a:r>
            <a:endParaRPr lang="nl-NL" sz="4000" b="1" dirty="0">
              <a:solidFill>
                <a:schemeClr val="bg1"/>
              </a:solidFill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6444208" y="4653136"/>
            <a:ext cx="1666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</a:rPr>
              <a:t>Testset</a:t>
            </a:r>
            <a:endParaRPr lang="nl-NL" sz="4000" b="1" dirty="0">
              <a:solidFill>
                <a:schemeClr val="bg1"/>
              </a:solidFill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6228184" y="764704"/>
            <a:ext cx="1872208" cy="11521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Learning Algorithm 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6804248" y="2420888"/>
            <a:ext cx="1872208" cy="11521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Model</a:t>
            </a:r>
            <a:endParaRPr lang="nl-NL" sz="2800" dirty="0">
              <a:solidFill>
                <a:schemeClr val="tx1"/>
              </a:solidFill>
            </a:endParaRPr>
          </a:p>
        </p:txBody>
      </p:sp>
      <p:sp>
        <p:nvSpPr>
          <p:cNvPr id="11" name="PIJL-RECHTS 10"/>
          <p:cNvSpPr/>
          <p:nvPr/>
        </p:nvSpPr>
        <p:spPr>
          <a:xfrm rot="19849286">
            <a:off x="5111998" y="1399279"/>
            <a:ext cx="1368152" cy="5040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PIJL-RECHTS 11"/>
          <p:cNvSpPr/>
          <p:nvPr/>
        </p:nvSpPr>
        <p:spPr>
          <a:xfrm rot="3053633">
            <a:off x="7613133" y="1973291"/>
            <a:ext cx="902509" cy="47274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PIJL-RECHTS 12"/>
          <p:cNvSpPr/>
          <p:nvPr/>
        </p:nvSpPr>
        <p:spPr>
          <a:xfrm rot="6699471">
            <a:off x="7747330" y="3627255"/>
            <a:ext cx="902509" cy="47274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/>
        </p:nvSpPr>
        <p:spPr>
          <a:xfrm>
            <a:off x="395536" y="5013176"/>
            <a:ext cx="3888432" cy="158417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nl-NL" sz="2800" dirty="0" smtClean="0">
                <a:latin typeface="Arial" charset="0"/>
                <a:cs typeface="Arial" charset="0"/>
              </a:rPr>
              <a:t>The </a:t>
            </a:r>
            <a:r>
              <a:rPr lang="nl-NL" sz="2800" dirty="0" err="1" smtClean="0">
                <a:latin typeface="Arial" charset="0"/>
                <a:cs typeface="Arial" charset="0"/>
              </a:rPr>
              <a:t>bound</a:t>
            </a:r>
            <a:r>
              <a:rPr lang="nl-NL" sz="2800" dirty="0" smtClean="0">
                <a:latin typeface="Arial" charset="0"/>
                <a:cs typeface="Arial" charset="0"/>
              </a:rPr>
              <a:t> </a:t>
            </a:r>
            <a:r>
              <a:rPr lang="nl-NL" sz="2800" dirty="0" err="1" smtClean="0">
                <a:latin typeface="Arial" charset="0"/>
                <a:cs typeface="Arial" charset="0"/>
              </a:rPr>
              <a:t>on</a:t>
            </a:r>
            <a:r>
              <a:rPr lang="nl-NL" sz="2800" dirty="0" smtClean="0">
                <a:latin typeface="Arial" charset="0"/>
                <a:cs typeface="Arial" charset="0"/>
              </a:rPr>
              <a:t> the test </a:t>
            </a:r>
            <a:r>
              <a:rPr lang="nl-NL" sz="2800" dirty="0" err="1" smtClean="0">
                <a:latin typeface="Arial" charset="0"/>
                <a:cs typeface="Arial" charset="0"/>
              </a:rPr>
              <a:t>error</a:t>
            </a:r>
            <a:r>
              <a:rPr lang="nl-NL" sz="2800" dirty="0" smtClean="0">
                <a:latin typeface="Arial" charset="0"/>
                <a:cs typeface="Arial" charset="0"/>
              </a:rPr>
              <a:t> of a </a:t>
            </a:r>
            <a:r>
              <a:rPr lang="nl-NL" sz="2800" dirty="0" err="1" smtClean="0">
                <a:latin typeface="Arial" charset="0"/>
                <a:cs typeface="Arial" charset="0"/>
              </a:rPr>
              <a:t>classification</a:t>
            </a:r>
            <a:r>
              <a:rPr lang="nl-NL" sz="2800" dirty="0" smtClean="0">
                <a:latin typeface="Arial" charset="0"/>
                <a:cs typeface="Arial" charset="0"/>
              </a:rPr>
              <a:t> model: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800" dirty="0" smtClean="0">
              <a:latin typeface="Arial" charset="0"/>
              <a:cs typeface="Arial" charset="0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800" dirty="0" smtClean="0">
              <a:latin typeface="Arial" charset="0"/>
              <a:cs typeface="Arial" charset="0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800" dirty="0" smtClean="0">
              <a:latin typeface="Arial" charset="0"/>
              <a:cs typeface="Arial" charset="0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2800" dirty="0" smtClean="0">
              <a:latin typeface="Arial" charset="0"/>
              <a:cs typeface="Arial" charset="0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 smtClean="0">
                <a:latin typeface="Arial" charset="0"/>
                <a:cs typeface="Arial" charset="0"/>
              </a:rPr>
              <a:t>Probability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 smtClean="0">
                <a:latin typeface="Arial" charset="0"/>
                <a:cs typeface="Arial" charset="0"/>
              </a:rPr>
              <a:t> 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 smtClean="0">
                <a:latin typeface="Arial" charset="0"/>
                <a:cs typeface="Arial" charset="0"/>
              </a:rPr>
              <a:t>Size of training set </a:t>
            </a:r>
            <a:r>
              <a:rPr lang="en-US" sz="2800" i="1" dirty="0" smtClean="0">
                <a:latin typeface="Arial" charset="0"/>
                <a:cs typeface="Arial" charset="0"/>
              </a:rPr>
              <a:t>N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 smtClean="0">
                <a:latin typeface="Arial" charset="0"/>
                <a:cs typeface="Arial" charset="0"/>
              </a:rPr>
              <a:t>VC dimension: </a:t>
            </a:r>
            <a:r>
              <a:rPr lang="en-US" sz="2800" i="1" dirty="0" smtClean="0">
                <a:latin typeface="Arial" charset="0"/>
                <a:cs typeface="Arial" charset="0"/>
              </a:rPr>
              <a:t>h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 smtClean="0">
                <a:latin typeface="Arial" charset="0"/>
                <a:cs typeface="Arial" charset="0"/>
              </a:rPr>
              <a:t>Condition: </a:t>
            </a:r>
            <a:r>
              <a:rPr lang="en-US" sz="2800" i="1" dirty="0" smtClean="0">
                <a:latin typeface="Arial" charset="0"/>
                <a:cs typeface="Arial" charset="0"/>
              </a:rPr>
              <a:t>h &lt;&lt; N</a:t>
            </a:r>
            <a:endParaRPr lang="en-US" sz="2800" dirty="0" smtClean="0">
              <a:latin typeface="Arial" charset="0"/>
              <a:cs typeface="Arial" charset="0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 smtClean="0"/>
              <a:t>              </a:t>
            </a:r>
            <a:endParaRPr lang="nl-NL" sz="2800" dirty="0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 dimension</a:t>
            </a:r>
            <a:endParaRPr lang="nl-NL" dirty="0"/>
          </a:p>
        </p:txBody>
      </p:sp>
      <p:pic>
        <p:nvPicPr>
          <p:cNvPr id="28674" name="Picture 2" descr=" \text{training error} + \sqrt{h(\log(2N/h)+1)-\log(\eta/4)\over N}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11560" y="2636912"/>
            <a:ext cx="7848872" cy="930239"/>
          </a:xfrm>
          <a:prstGeom prst="rect">
            <a:avLst/>
          </a:prstGeom>
          <a:noFill/>
        </p:spPr>
      </p:pic>
      <p:pic>
        <p:nvPicPr>
          <p:cNvPr id="28675" name="Picture 3" descr="1-\eta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627784" y="4149080"/>
            <a:ext cx="1204133" cy="504056"/>
          </a:xfrm>
          <a:prstGeom prst="rect">
            <a:avLst/>
          </a:prstGeom>
          <a:noFill/>
        </p:spPr>
      </p:pic>
      <p:pic>
        <p:nvPicPr>
          <p:cNvPr id="28678" name="Picture 6" descr="h \ll N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14941550" y="2319461"/>
            <a:ext cx="561975" cy="152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again!!</a:t>
            </a:r>
            <a:endParaRPr lang="nl-NL" dirty="0"/>
          </a:p>
        </p:txBody>
      </p:sp>
      <p:sp>
        <p:nvSpPr>
          <p:cNvPr id="10" name="Tijdelijke aanduiding voor inhoud 9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 smtClean="0">
                <a:latin typeface="Arial" charset="0"/>
                <a:cs typeface="Arial" charset="0"/>
              </a:rPr>
              <a:t>Size of training set </a:t>
            </a:r>
            <a:r>
              <a:rPr lang="en-US" i="1" dirty="0" smtClean="0">
                <a:latin typeface="Arial" charset="0"/>
                <a:cs typeface="Arial" charset="0"/>
              </a:rPr>
              <a:t>N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i="1" dirty="0" smtClean="0">
              <a:latin typeface="Arial" charset="0"/>
              <a:cs typeface="Arial" charset="0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 smtClean="0">
                <a:latin typeface="Arial" charset="0"/>
                <a:cs typeface="Arial" charset="0"/>
              </a:rPr>
              <a:t>VC dimension: </a:t>
            </a:r>
            <a:r>
              <a:rPr lang="en-US" i="1" dirty="0" smtClean="0">
                <a:latin typeface="Arial" charset="0"/>
                <a:cs typeface="Arial" charset="0"/>
              </a:rPr>
              <a:t>h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 smtClean="0">
                <a:latin typeface="Arial" charset="0"/>
                <a:cs typeface="Arial" charset="0"/>
              </a:rPr>
              <a:t>Condition: </a:t>
            </a:r>
            <a:r>
              <a:rPr lang="en-US" i="1" dirty="0" smtClean="0">
                <a:latin typeface="Arial" charset="0"/>
                <a:cs typeface="Arial" charset="0"/>
              </a:rPr>
              <a:t>h &lt;&lt; N</a:t>
            </a:r>
            <a:endParaRPr lang="en-US" dirty="0" smtClean="0">
              <a:latin typeface="Arial" charset="0"/>
              <a:cs typeface="Arial" charset="0"/>
            </a:endParaRPr>
          </a:p>
          <a:p>
            <a:endParaRPr lang="nl-NL" dirty="0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Maximal: </a:t>
            </a:r>
            <a:br>
              <a:rPr lang="en-US" dirty="0" smtClean="0"/>
            </a:br>
            <a:r>
              <a:rPr lang="en-US" dirty="0" smtClean="0"/>
              <a:t>current world population =  0.7 x 10^10</a:t>
            </a:r>
          </a:p>
          <a:p>
            <a:endParaRPr lang="en-US" dirty="0" smtClean="0"/>
          </a:p>
          <a:p>
            <a:r>
              <a:rPr lang="en-US" dirty="0" smtClean="0"/>
              <a:t>Maximal size of the medically relevant model of an individual human being</a:t>
            </a:r>
          </a:p>
          <a:p>
            <a:endParaRPr lang="en-US" dirty="0" smtClean="0"/>
          </a:p>
          <a:p>
            <a:r>
              <a:rPr lang="en-US" dirty="0" smtClean="0"/>
              <a:t>10^8 bits ≈ 12,5 Mb</a:t>
            </a:r>
            <a:endParaRPr lang="nl-N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12,5Mb!!</a:t>
            </a:r>
            <a:endParaRPr lang="nl-NL" sz="6600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5400" dirty="0" smtClean="0"/>
              <a:t>Maximal size of the medically relevant statistical model of an individual human being. </a:t>
            </a:r>
          </a:p>
          <a:p>
            <a:pPr algn="ctr">
              <a:buNone/>
            </a:pPr>
            <a:endParaRPr lang="nl-NL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US" sz="3200" dirty="0"/>
              <a:t>Manpower planning</a:t>
            </a:r>
          </a:p>
        </p:txBody>
      </p:sp>
      <p:pic>
        <p:nvPicPr>
          <p:cNvPr id="162819" name="Picture 3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381000" y="1217613"/>
            <a:ext cx="3448050" cy="2479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162820" name="Picture 4">
            <a:hlinkClick r:id="rId3" action="ppaction://hlinksldjump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 cstate="email"/>
          <a:srcRect/>
          <a:stretch>
            <a:fillRect/>
          </a:stretch>
        </p:blipFill>
        <p:spPr>
          <a:xfrm>
            <a:off x="4724400" y="1203325"/>
            <a:ext cx="3962400" cy="2530475"/>
          </a:xfrm>
          <a:ln/>
        </p:spPr>
      </p:pic>
      <p:pic>
        <p:nvPicPr>
          <p:cNvPr id="162821" name="Picture 5" descr="PL17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4953000" y="3984625"/>
            <a:ext cx="3657600" cy="2486025"/>
          </a:xfrm>
          <a:prstGeom prst="rect">
            <a:avLst/>
          </a:prstGeom>
          <a:noFill/>
        </p:spPr>
      </p:pic>
      <p:pic>
        <p:nvPicPr>
          <p:cNvPr id="162822" name="Picture 6" descr="PL15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152400" y="4114800"/>
            <a:ext cx="4267200" cy="2406650"/>
          </a:xfrm>
          <a:prstGeom prst="rect">
            <a:avLst/>
          </a:prstGeom>
          <a:noFill/>
        </p:spPr>
      </p:pic>
      <p:sp>
        <p:nvSpPr>
          <p:cNvPr id="162823" name="Text Box 7"/>
          <p:cNvSpPr txBox="1">
            <a:spLocks noChangeArrowheads="1"/>
          </p:cNvSpPr>
          <p:nvPr/>
        </p:nvSpPr>
        <p:spPr bwMode="auto">
          <a:xfrm>
            <a:off x="1355725" y="882650"/>
            <a:ext cx="15621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400" b="1">
                <a:latin typeface="Arial Narrow" pitchFamily="34" charset="0"/>
              </a:rPr>
              <a:t>Manpower Planning</a:t>
            </a:r>
          </a:p>
        </p:txBody>
      </p:sp>
      <p:sp>
        <p:nvSpPr>
          <p:cNvPr id="162824" name="Text Box 8"/>
          <p:cNvSpPr txBox="1">
            <a:spLocks noChangeArrowheads="1"/>
          </p:cNvSpPr>
          <p:nvPr/>
        </p:nvSpPr>
        <p:spPr bwMode="auto">
          <a:xfrm>
            <a:off x="5753100" y="881063"/>
            <a:ext cx="1019175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400" b="1">
                <a:latin typeface="Arial Narrow" pitchFamily="34" charset="0"/>
              </a:rPr>
              <a:t>Seat Survey</a:t>
            </a:r>
          </a:p>
        </p:txBody>
      </p:sp>
      <p:sp>
        <p:nvSpPr>
          <p:cNvPr id="162825" name="Text Box 9"/>
          <p:cNvSpPr txBox="1">
            <a:spLocks noChangeArrowheads="1"/>
          </p:cNvSpPr>
          <p:nvPr/>
        </p:nvSpPr>
        <p:spPr bwMode="auto">
          <a:xfrm>
            <a:off x="5905500" y="3700463"/>
            <a:ext cx="1801813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400" b="1">
                <a:latin typeface="Arial Narrow" pitchFamily="34" charset="0"/>
              </a:rPr>
              <a:t>Instruction Distribution</a:t>
            </a:r>
          </a:p>
        </p:txBody>
      </p:sp>
      <p:sp>
        <p:nvSpPr>
          <p:cNvPr id="162826" name="Text Box 10"/>
          <p:cNvSpPr txBox="1">
            <a:spLocks noChangeArrowheads="1"/>
          </p:cNvSpPr>
          <p:nvPr/>
        </p:nvSpPr>
        <p:spPr bwMode="auto">
          <a:xfrm>
            <a:off x="1295400" y="3776663"/>
            <a:ext cx="1654175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400" b="1">
                <a:latin typeface="Arial Narrow" pitchFamily="34" charset="0"/>
              </a:rPr>
              <a:t>Vacation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Information: Some numbers</a:t>
            </a:r>
            <a:endParaRPr lang="nl-NL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36688"/>
            <a:ext cx="8278812" cy="4800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10^10 bits	Human genetic code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10^14 bits 	Human brain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10^32 bits  	Human body at quantum level 			(10^28 electrons)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10^92 bits	Total Universe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10^123 	Total number of </a:t>
            </a:r>
            <a:br>
              <a:rPr lang="en-US" dirty="0" smtClean="0"/>
            </a:br>
            <a:r>
              <a:rPr lang="en-US" dirty="0" smtClean="0"/>
              <a:t>computational steps </a:t>
            </a:r>
            <a:br>
              <a:rPr lang="en-US" dirty="0" smtClean="0"/>
            </a:br>
            <a:r>
              <a:rPr lang="en-US" dirty="0" smtClean="0"/>
              <a:t>since Big Bang (Seth Lloyd)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nl-NL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27652" name="Picture 4" descr="lloyd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372225" y="4413250"/>
            <a:ext cx="1733550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Incompleteness theory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universe contains classes of entities that have a population size that is much smaller then their relevant model complexity measured in bits. </a:t>
            </a:r>
          </a:p>
          <a:p>
            <a:r>
              <a:rPr lang="en-US" dirty="0" smtClean="0"/>
              <a:t>No adequate statistical models of such classes of entities based on frequency observations can be constructed. 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cycle</a:t>
            </a:r>
            <a:endParaRPr lang="nl-NL" dirty="0"/>
          </a:p>
        </p:txBody>
      </p:sp>
      <p:sp>
        <p:nvSpPr>
          <p:cNvPr id="9" name="Gekromde PIJL-OMLAAG 8"/>
          <p:cNvSpPr/>
          <p:nvPr/>
        </p:nvSpPr>
        <p:spPr>
          <a:xfrm flipH="1">
            <a:off x="2071670" y="1643050"/>
            <a:ext cx="5000660" cy="731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4" name="Afbeelding 13" descr="brain.jpg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1500166" y="4714884"/>
            <a:ext cx="1423513" cy="1166814"/>
          </a:xfrm>
          <a:prstGeom prst="rect">
            <a:avLst/>
          </a:prstGeom>
        </p:spPr>
      </p:pic>
      <p:pic>
        <p:nvPicPr>
          <p:cNvPr id="1026" name="Picture 2" descr="C:\Program Files\Microsoft Office\MEDIA\CAGCAT10\j0299171.wmf"/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3143240" y="4572008"/>
            <a:ext cx="1292073" cy="1523846"/>
          </a:xfrm>
          <a:prstGeom prst="rect">
            <a:avLst/>
          </a:prstGeom>
          <a:noFill/>
        </p:spPr>
      </p:pic>
      <p:pic>
        <p:nvPicPr>
          <p:cNvPr id="1027" name="Picture 3" descr="C:\Program Files\Microsoft Office\MEDIA\CAGCAT10\j0299125.wmf"/>
          <p:cNvPicPr>
            <a:picLocks noChangeAspect="1" noChangeArrowheads="1"/>
          </p:cNvPicPr>
          <p:nvPr/>
        </p:nvPicPr>
        <p:blipFill>
          <a:blip r:embed="rId10" cstate="email"/>
          <a:srcRect/>
          <a:stretch>
            <a:fillRect/>
          </a:stretch>
        </p:blipFill>
        <p:spPr bwMode="auto">
          <a:xfrm>
            <a:off x="4786314" y="4572008"/>
            <a:ext cx="1100023" cy="1805026"/>
          </a:xfrm>
          <a:prstGeom prst="rect">
            <a:avLst/>
          </a:prstGeom>
          <a:noFill/>
        </p:spPr>
      </p:pic>
      <p:pic>
        <p:nvPicPr>
          <p:cNvPr id="1028" name="Picture 4" descr="C:\Program Files\Microsoft Office\MEDIA\CAGCAT10\j0199805.wmf"/>
          <p:cNvPicPr>
            <a:picLocks noChangeAspect="1" noChangeArrowheads="1"/>
          </p:cNvPicPr>
          <p:nvPr/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6072198" y="4500570"/>
            <a:ext cx="1789112" cy="180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Mutual model information</a:t>
            </a:r>
            <a:br>
              <a:rPr lang="en-US" dirty="0" smtClean="0"/>
            </a:br>
            <a:r>
              <a:rPr lang="en-US" dirty="0" smtClean="0"/>
              <a:t>The classical view</a:t>
            </a:r>
            <a:endParaRPr lang="nl-NL" dirty="0"/>
          </a:p>
        </p:txBody>
      </p:sp>
      <p:grpSp>
        <p:nvGrpSpPr>
          <p:cNvPr id="3" name="Groep 8"/>
          <p:cNvGrpSpPr/>
          <p:nvPr/>
        </p:nvGrpSpPr>
        <p:grpSpPr>
          <a:xfrm>
            <a:off x="5076056" y="4365104"/>
            <a:ext cx="3592016" cy="639688"/>
            <a:chOff x="1763688" y="4365600"/>
            <a:chExt cx="6716440" cy="863600"/>
          </a:xfrm>
        </p:grpSpPr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4860462" y="4371951"/>
              <a:ext cx="3619666" cy="857249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l-NL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1763688" y="4365600"/>
              <a:ext cx="3096774" cy="863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err="1" smtClean="0">
                  <a:solidFill>
                    <a:srgbClr val="FF0000"/>
                  </a:solidFill>
                  <a:latin typeface="+mn-lt"/>
                </a:rPr>
                <a:t>I</a:t>
              </a:r>
              <a:r>
                <a:rPr lang="en-US" dirty="0" err="1" smtClean="0">
                  <a:solidFill>
                    <a:schemeClr val="bg1"/>
                  </a:solidFill>
                  <a:latin typeface="+mn-lt"/>
                </a:rPr>
                <a:t>ideal</a:t>
              </a:r>
              <a:r>
                <a:rPr lang="en-US" dirty="0" smtClean="0">
                  <a:solidFill>
                    <a:schemeClr val="bg1"/>
                  </a:solidFill>
                  <a:latin typeface="+mn-lt"/>
                </a:rPr>
                <a:t> </a:t>
              </a:r>
              <a:endParaRPr lang="nl-NL" dirty="0">
                <a:solidFill>
                  <a:srgbClr val="FF0000"/>
                </a:solidFill>
                <a:latin typeface="+mn-lt"/>
              </a:endParaRPr>
            </a:p>
          </p:txBody>
        </p:sp>
      </p:grpSp>
      <p:grpSp>
        <p:nvGrpSpPr>
          <p:cNvPr id="4" name="Groep 12"/>
          <p:cNvGrpSpPr/>
          <p:nvPr/>
        </p:nvGrpSpPr>
        <p:grpSpPr>
          <a:xfrm>
            <a:off x="691952" y="4365104"/>
            <a:ext cx="3592016" cy="639688"/>
            <a:chOff x="1763688" y="4365600"/>
            <a:chExt cx="6716440" cy="863600"/>
          </a:xfrm>
        </p:grpSpPr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4526119" y="4371950"/>
              <a:ext cx="3954009" cy="85725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</a:rPr>
                <a:t>Faults</a:t>
              </a:r>
              <a:endParaRPr lang="nl-NL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1763688" y="4365600"/>
              <a:ext cx="2811812" cy="863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bg1"/>
                  </a:solidFill>
                </a:rPr>
                <a:t>Ideal </a:t>
              </a:r>
              <a:endParaRPr lang="nl-NL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9" name="PIJL-LINKS en -RECHTS 18"/>
          <p:cNvSpPr/>
          <p:nvPr/>
        </p:nvSpPr>
        <p:spPr>
          <a:xfrm>
            <a:off x="2339752" y="5766355"/>
            <a:ext cx="2016224" cy="4320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/>
          <p:cNvSpPr txBox="1"/>
          <p:nvPr/>
        </p:nvSpPr>
        <p:spPr>
          <a:xfrm>
            <a:off x="2267744" y="5229200"/>
            <a:ext cx="2255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Same model</a:t>
            </a:r>
            <a:endParaRPr lang="nl-NL" sz="3200" dirty="0"/>
          </a:p>
        </p:txBody>
      </p:sp>
      <p:pic>
        <p:nvPicPr>
          <p:cNvPr id="21" name="Afbeelding 20" descr="day-140-peter-ustinov.jpg"/>
          <p:cNvPicPr>
            <a:picLocks noChangeAspect="1"/>
          </p:cNvPicPr>
          <p:nvPr/>
        </p:nvPicPr>
        <p:blipFill>
          <a:blip r:embed="rId3" cstate="email"/>
          <a:srcRect l="16400" t="861" r="24800" b="861"/>
          <a:stretch>
            <a:fillRect/>
          </a:stretch>
        </p:blipFill>
        <p:spPr>
          <a:xfrm>
            <a:off x="755576" y="1491642"/>
            <a:ext cx="2088232" cy="2585430"/>
          </a:xfrm>
          <a:prstGeom prst="rect">
            <a:avLst/>
          </a:prstGeom>
        </p:spPr>
      </p:pic>
      <p:pic>
        <p:nvPicPr>
          <p:cNvPr id="22" name="Afbeelding 21" descr="day-140-pieter-a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076056" y="1484784"/>
            <a:ext cx="2160240" cy="2597431"/>
          </a:xfrm>
          <a:prstGeom prst="rect">
            <a:avLst/>
          </a:prstGeom>
        </p:spPr>
      </p:pic>
      <p:pic>
        <p:nvPicPr>
          <p:cNvPr id="23" name="Afbeelding 22" descr="doryphoros4.jp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3131840" y="1556792"/>
            <a:ext cx="1584176" cy="2404193"/>
          </a:xfrm>
          <a:prstGeom prst="rect">
            <a:avLst/>
          </a:prstGeom>
        </p:spPr>
      </p:pic>
      <p:pic>
        <p:nvPicPr>
          <p:cNvPr id="26" name="Afbeelding 25" descr="Polykleitos.jp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43608" y="5085184"/>
            <a:ext cx="799143" cy="1669273"/>
          </a:xfrm>
          <a:prstGeom prst="rect">
            <a:avLst/>
          </a:prstGeom>
        </p:spPr>
      </p:pic>
      <p:sp>
        <p:nvSpPr>
          <p:cNvPr id="27" name="Rechthoek 26"/>
          <p:cNvSpPr/>
          <p:nvPr/>
        </p:nvSpPr>
        <p:spPr>
          <a:xfrm>
            <a:off x="7236296" y="4499828"/>
            <a:ext cx="736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 pitchFamily="34" charset="0"/>
              </a:rPr>
              <a:t>Faults</a:t>
            </a:r>
            <a:endParaRPr lang="nl-NL" dirty="0"/>
          </a:p>
        </p:txBody>
      </p:sp>
      <p:sp>
        <p:nvSpPr>
          <p:cNvPr id="28" name="PIJL-RECHTS 27"/>
          <p:cNvSpPr/>
          <p:nvPr/>
        </p:nvSpPr>
        <p:spPr>
          <a:xfrm>
            <a:off x="2483768" y="16288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PIJL-RECHTS 28"/>
          <p:cNvSpPr/>
          <p:nvPr/>
        </p:nvSpPr>
        <p:spPr>
          <a:xfrm rot="10800000">
            <a:off x="4499992" y="16288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" name="Afbeelding 29" descr="Polykleitos.jp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5436096" y="5085184"/>
            <a:ext cx="799143" cy="1669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Complexity Theory</a:t>
            </a:r>
            <a:endParaRPr lang="nl-NL" dirty="0"/>
          </a:p>
        </p:txBody>
      </p:sp>
      <p:grpSp>
        <p:nvGrpSpPr>
          <p:cNvPr id="2" name="Groep 9"/>
          <p:cNvGrpSpPr/>
          <p:nvPr/>
        </p:nvGrpSpPr>
        <p:grpSpPr>
          <a:xfrm>
            <a:off x="251520" y="5373216"/>
            <a:ext cx="8228608" cy="1224136"/>
            <a:chOff x="1763688" y="4365600"/>
            <a:chExt cx="6716440" cy="863600"/>
          </a:xfrm>
        </p:grpSpPr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3409391" y="4373538"/>
              <a:ext cx="1116727" cy="85566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 smtClean="0">
                  <a:latin typeface="Calibri" pitchFamily="34" charset="0"/>
                </a:rPr>
                <a:t>Residual</a:t>
              </a:r>
            </a:p>
            <a:p>
              <a:pPr algn="ctr"/>
              <a:r>
                <a:rPr lang="en-US" dirty="0" smtClean="0">
                  <a:latin typeface="Calibri" pitchFamily="34" charset="0"/>
                </a:rPr>
                <a:t>entropy</a:t>
              </a:r>
              <a:endParaRPr lang="nl-NL" dirty="0">
                <a:latin typeface="Calibri" pitchFamily="34" charset="0"/>
              </a:endParaRPr>
            </a:p>
          </p:txBody>
        </p:sp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4526119" y="4371950"/>
              <a:ext cx="3954009" cy="85725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 smtClean="0">
                  <a:latin typeface="Calibri" pitchFamily="34" charset="0"/>
                </a:rPr>
                <a:t>Randomness deficiency</a:t>
              </a:r>
              <a:endParaRPr lang="nl-NL" dirty="0">
                <a:latin typeface="Calibri" pitchFamily="34" charset="0"/>
              </a:endParaRPr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1763688" y="4365600"/>
              <a:ext cx="1645703" cy="863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/>
                <a:t>Model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err="1" smtClean="0">
                  <a:latin typeface="+mn-lt"/>
                </a:rPr>
                <a:t>Infor</a:t>
              </a:r>
              <a:r>
                <a:rPr lang="en-US" dirty="0" smtClean="0"/>
                <a:t>-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err="1" smtClean="0"/>
                <a:t>mation</a:t>
              </a:r>
              <a:endParaRPr lang="nl-NL" dirty="0">
                <a:latin typeface="+mn-lt"/>
              </a:endParaRPr>
            </a:p>
          </p:txBody>
        </p:sp>
      </p:grpSp>
      <p:sp>
        <p:nvSpPr>
          <p:cNvPr id="12" name="PIJL-LINKS en -RECHTS 11"/>
          <p:cNvSpPr/>
          <p:nvPr/>
        </p:nvSpPr>
        <p:spPr>
          <a:xfrm>
            <a:off x="251520" y="1412776"/>
            <a:ext cx="8208912" cy="10801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Total Data set</a:t>
            </a:r>
            <a:endParaRPr lang="nl-NL" dirty="0"/>
          </a:p>
        </p:txBody>
      </p:sp>
      <p:sp>
        <p:nvSpPr>
          <p:cNvPr id="13" name="PIJL-LINKS en -RECHTS 12"/>
          <p:cNvSpPr/>
          <p:nvPr/>
        </p:nvSpPr>
        <p:spPr>
          <a:xfrm>
            <a:off x="251520" y="2636912"/>
            <a:ext cx="3456384" cy="10801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Optimal non-loss</a:t>
            </a:r>
          </a:p>
          <a:p>
            <a:pPr algn="ctr"/>
            <a:r>
              <a:rPr lang="en-US" dirty="0" smtClean="0"/>
              <a:t>Compression </a:t>
            </a:r>
            <a:endParaRPr lang="nl-NL" dirty="0"/>
          </a:p>
        </p:txBody>
      </p:sp>
      <p:sp>
        <p:nvSpPr>
          <p:cNvPr id="15" name="PIJL-LINKS en -RECHTS 14"/>
          <p:cNvSpPr/>
          <p:nvPr/>
        </p:nvSpPr>
        <p:spPr>
          <a:xfrm>
            <a:off x="179512" y="3789040"/>
            <a:ext cx="2160240" cy="158417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Optimal </a:t>
            </a:r>
          </a:p>
          <a:p>
            <a:pPr algn="ctr"/>
            <a:r>
              <a:rPr lang="en-US" dirty="0" err="1" smtClean="0"/>
              <a:t>lossy</a:t>
            </a:r>
            <a:r>
              <a:rPr lang="en-US" dirty="0" smtClean="0"/>
              <a:t> compression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mutual model information?</a:t>
            </a:r>
            <a:br>
              <a:rPr lang="en-US" dirty="0" smtClean="0"/>
            </a:br>
            <a:r>
              <a:rPr lang="en-US" dirty="0" smtClean="0"/>
              <a:t>Computational View</a:t>
            </a:r>
            <a:endParaRPr lang="nl-NL" dirty="0"/>
          </a:p>
        </p:txBody>
      </p:sp>
      <p:grpSp>
        <p:nvGrpSpPr>
          <p:cNvPr id="3" name="Groep 12"/>
          <p:cNvGrpSpPr/>
          <p:nvPr/>
        </p:nvGrpSpPr>
        <p:grpSpPr>
          <a:xfrm>
            <a:off x="691952" y="4365104"/>
            <a:ext cx="3592016" cy="639688"/>
            <a:chOff x="1763688" y="4365600"/>
            <a:chExt cx="6716440" cy="863600"/>
          </a:xfrm>
        </p:grpSpPr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3409391" y="4373538"/>
              <a:ext cx="1116727" cy="85566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l-NL" dirty="0">
                <a:latin typeface="Calibri" pitchFamily="34" charset="0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4526119" y="4371950"/>
              <a:ext cx="3954009" cy="85725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l-NL" dirty="0">
                <a:latin typeface="Calibri" pitchFamily="34" charset="0"/>
              </a:endParaRP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1763688" y="4365600"/>
              <a:ext cx="1645703" cy="8636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dirty="0">
                <a:latin typeface="+mn-lt"/>
              </a:endParaRPr>
            </a:p>
          </p:txBody>
        </p:sp>
      </p:grp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5076056" y="5373216"/>
            <a:ext cx="792088" cy="6396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683568" y="5301208"/>
            <a:ext cx="880138" cy="63968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dirty="0">
              <a:latin typeface="+mn-lt"/>
            </a:endParaRPr>
          </a:p>
        </p:txBody>
      </p:sp>
      <p:sp>
        <p:nvSpPr>
          <p:cNvPr id="19" name="PIJL-LINKS en -RECHTS 18"/>
          <p:cNvSpPr/>
          <p:nvPr/>
        </p:nvSpPr>
        <p:spPr>
          <a:xfrm>
            <a:off x="2339752" y="5445224"/>
            <a:ext cx="2016224" cy="4320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/>
          <p:cNvSpPr txBox="1"/>
          <p:nvPr/>
        </p:nvSpPr>
        <p:spPr>
          <a:xfrm>
            <a:off x="3131840" y="5229200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?</a:t>
            </a:r>
            <a:endParaRPr lang="nl-NL" sz="4800" dirty="0"/>
          </a:p>
        </p:txBody>
      </p:sp>
      <p:pic>
        <p:nvPicPr>
          <p:cNvPr id="21" name="Afbeelding 20" descr="day-140-peter-ustinov.jpg"/>
          <p:cNvPicPr>
            <a:picLocks noChangeAspect="1"/>
          </p:cNvPicPr>
          <p:nvPr/>
        </p:nvPicPr>
        <p:blipFill>
          <a:blip r:embed="rId3" cstate="email"/>
          <a:srcRect l="16400" t="861" r="24800" b="861"/>
          <a:stretch>
            <a:fillRect/>
          </a:stretch>
        </p:blipFill>
        <p:spPr>
          <a:xfrm>
            <a:off x="755576" y="1491642"/>
            <a:ext cx="2088232" cy="2585430"/>
          </a:xfrm>
          <a:prstGeom prst="rect">
            <a:avLst/>
          </a:prstGeom>
        </p:spPr>
      </p:pic>
      <p:pic>
        <p:nvPicPr>
          <p:cNvPr id="22" name="Afbeelding 21" descr="day-140-pieter-a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076056" y="1484784"/>
            <a:ext cx="2160240" cy="2597431"/>
          </a:xfrm>
          <a:prstGeom prst="rect">
            <a:avLst/>
          </a:prstGeom>
        </p:spPr>
      </p:pic>
      <p:grpSp>
        <p:nvGrpSpPr>
          <p:cNvPr id="4" name="Groep 8"/>
          <p:cNvGrpSpPr/>
          <p:nvPr/>
        </p:nvGrpSpPr>
        <p:grpSpPr>
          <a:xfrm>
            <a:off x="5076056" y="4365104"/>
            <a:ext cx="3592016" cy="639688"/>
            <a:chOff x="1763688" y="4365600"/>
            <a:chExt cx="6716440" cy="863600"/>
          </a:xfrm>
        </p:grpSpPr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3274749" y="4373538"/>
              <a:ext cx="1585712" cy="855662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l-NL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4860462" y="4371951"/>
              <a:ext cx="3619666" cy="857249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l-NL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763688" y="4365600"/>
              <a:ext cx="1481066" cy="8636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dirty="0">
                <a:solidFill>
                  <a:srgbClr val="FF0000"/>
                </a:solidFill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Genetic Variation 2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 rot="695352">
            <a:off x="-307942" y="1815200"/>
            <a:ext cx="8928450" cy="61177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Any two unrelated human beings differ by about 3 million distinct DNA variants.</a:t>
            </a:r>
            <a:r>
              <a:rPr lang="nl-NL" sz="3600" dirty="0" smtClean="0"/>
              <a:t/>
            </a:r>
            <a:br>
              <a:rPr lang="nl-NL" sz="3600" dirty="0" smtClean="0"/>
            </a:br>
            <a:endParaRPr lang="nl-NL" sz="3600" dirty="0"/>
          </a:p>
        </p:txBody>
      </p:sp>
      <p:pic>
        <p:nvPicPr>
          <p:cNvPr id="3" name="Afbeelding 2" descr="Genetic Variation.JP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 rot="21310746">
            <a:off x="4559759" y="2962639"/>
            <a:ext cx="4536504" cy="5040560"/>
          </a:xfrm>
          <a:prstGeom prst="rect">
            <a:avLst/>
          </a:prstGeom>
        </p:spPr>
      </p:pic>
      <p:pic>
        <p:nvPicPr>
          <p:cNvPr id="7" name="Tijdelijke aanduiding voor inhoud 6" descr="Timeline.JPG"/>
          <p:cNvPicPr>
            <a:picLocks noGrp="1" noChangeAspect="1"/>
          </p:cNvPicPr>
          <p:nvPr>
            <p:ph idx="1"/>
          </p:nvPr>
        </p:nvPicPr>
        <p:blipFill>
          <a:blip r:embed="rId5" cstate="email"/>
          <a:stretch>
            <a:fillRect/>
          </a:stretch>
        </p:blipFill>
        <p:spPr>
          <a:xfrm>
            <a:off x="683568" y="1628800"/>
            <a:ext cx="7177883" cy="5229200"/>
          </a:xfrm>
        </p:spPr>
      </p:pic>
      <p:sp>
        <p:nvSpPr>
          <p:cNvPr id="8" name="Rechthoek 7"/>
          <p:cNvSpPr/>
          <p:nvPr/>
        </p:nvSpPr>
        <p:spPr>
          <a:xfrm rot="1154117">
            <a:off x="2767054" y="2967335"/>
            <a:ext cx="360989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+ Complete </a:t>
            </a:r>
          </a:p>
          <a:p>
            <a:pPr algn="ctr"/>
            <a:r>
              <a:rPr lang="nl-NL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Personal</a:t>
            </a:r>
            <a:r>
              <a:rPr lang="nl-NL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History </a:t>
            </a:r>
            <a:endParaRPr lang="nl-NL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Large Crowd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252536" y="-189402"/>
            <a:ext cx="9721080" cy="7290810"/>
          </a:xfrm>
          <a:prstGeom prst="rect">
            <a:avLst/>
          </a:prstGeom>
        </p:spPr>
      </p:pic>
      <p:sp>
        <p:nvSpPr>
          <p:cNvPr id="5" name="Ovaal 4"/>
          <p:cNvSpPr/>
          <p:nvPr/>
        </p:nvSpPr>
        <p:spPr>
          <a:xfrm>
            <a:off x="3275856" y="1628800"/>
            <a:ext cx="360040" cy="36004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1" name="PIJL-RECHTS 10"/>
          <p:cNvSpPr/>
          <p:nvPr/>
        </p:nvSpPr>
        <p:spPr>
          <a:xfrm rot="18815929">
            <a:off x="2093908" y="2261994"/>
            <a:ext cx="1368152" cy="5040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827584" y="3361696"/>
            <a:ext cx="3520008" cy="634984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>
                <a:latin typeface="Calibri" pitchFamily="34" charset="0"/>
              </a:rPr>
              <a:t>Individual model  on </a:t>
            </a:r>
          </a:p>
          <a:p>
            <a:pPr algn="ctr"/>
            <a:r>
              <a:rPr lang="en-US" dirty="0" smtClean="0">
                <a:latin typeface="Calibri" pitchFamily="34" charset="0"/>
              </a:rPr>
              <a:t>quantum level</a:t>
            </a:r>
            <a:endParaRPr lang="nl-NL" dirty="0">
              <a:latin typeface="Calibri" pitchFamily="34" charset="0"/>
            </a:endParaRPr>
          </a:p>
        </p:txBody>
      </p:sp>
      <p:pic>
        <p:nvPicPr>
          <p:cNvPr id="10" name="Afbeelding 9" descr="800px-Ba_b747-400_g-bnle_arp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148064" y="476672"/>
            <a:ext cx="3584462" cy="2352303"/>
          </a:xfrm>
          <a:prstGeom prst="rect">
            <a:avLst/>
          </a:prstGeom>
        </p:spPr>
      </p:pic>
      <p:sp>
        <p:nvSpPr>
          <p:cNvPr id="12" name="Tekstvak 11"/>
          <p:cNvSpPr txBox="1"/>
          <p:nvPr/>
        </p:nvSpPr>
        <p:spPr>
          <a:xfrm>
            <a:off x="5292080" y="769928"/>
            <a:ext cx="32403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Loading model 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In to memory takes the amount of energy stored in a fully </a:t>
            </a:r>
            <a:r>
              <a:rPr lang="en-US" sz="2400" b="1" dirty="0" err="1" smtClean="0">
                <a:solidFill>
                  <a:schemeClr val="bg1"/>
                </a:solidFill>
              </a:rPr>
              <a:t>fueld</a:t>
            </a:r>
            <a:r>
              <a:rPr lang="en-US" sz="2400" b="1" dirty="0" smtClean="0">
                <a:solidFill>
                  <a:schemeClr val="bg1"/>
                </a:solidFill>
              </a:rPr>
              <a:t> Boeing 747-400 </a:t>
            </a:r>
            <a:endParaRPr lang="nl-NL" sz="2400" b="1" dirty="0">
              <a:solidFill>
                <a:schemeClr val="bg1"/>
              </a:solidFill>
            </a:endParaRPr>
          </a:p>
        </p:txBody>
      </p:sp>
      <p:pic>
        <p:nvPicPr>
          <p:cNvPr id="13" name="Afbeelding 12" descr="800px-WMAP_2010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2843808" y="3612232"/>
            <a:ext cx="6258272" cy="3129136"/>
          </a:xfrm>
          <a:prstGeom prst="rect">
            <a:avLst/>
          </a:prstGeom>
        </p:spPr>
      </p:pic>
      <p:sp>
        <p:nvSpPr>
          <p:cNvPr id="16" name="Tekstvak 15"/>
          <p:cNvSpPr txBox="1"/>
          <p:nvPr/>
        </p:nvSpPr>
        <p:spPr>
          <a:xfrm>
            <a:off x="3851920" y="4293096"/>
            <a:ext cx="4104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Simple quadratic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search takes the total amount  of energy in the known universe</a:t>
            </a:r>
            <a:endParaRPr lang="nl-NL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/>
      <p:bldP spid="1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264px-Jean-Jacques_Rousseau_(painted_portrait)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3275856" y="4077072"/>
            <a:ext cx="2414016" cy="3191256"/>
          </a:xfrm>
          <a:prstGeom prst="rect">
            <a:avLst/>
          </a:prstGeom>
        </p:spPr>
      </p:pic>
      <p:pic>
        <p:nvPicPr>
          <p:cNvPr id="3" name="Afbeelding 2" descr="Emmanuel_Kant.jp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6456257" y="980728"/>
            <a:ext cx="2687743" cy="2996952"/>
          </a:xfrm>
          <a:prstGeom prst="rect">
            <a:avLst/>
          </a:prstGeom>
        </p:spPr>
      </p:pic>
      <p:pic>
        <p:nvPicPr>
          <p:cNvPr id="4" name="Afbeelding 3" descr="Foucault.jp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611560" y="4221088"/>
            <a:ext cx="2404872" cy="2423160"/>
          </a:xfrm>
          <a:prstGeom prst="rect">
            <a:avLst/>
          </a:prstGeom>
        </p:spPr>
      </p:pic>
      <p:pic>
        <p:nvPicPr>
          <p:cNvPr id="5" name="Afbeelding 4" descr="Karl-Marx.jpeg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5940152" y="3859730"/>
            <a:ext cx="3203848" cy="2552867"/>
          </a:xfrm>
          <a:prstGeom prst="rect">
            <a:avLst/>
          </a:prstGeom>
        </p:spPr>
      </p:pic>
      <p:pic>
        <p:nvPicPr>
          <p:cNvPr id="6" name="Afbeelding 5" descr="plato4.jpg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3563888" y="1052736"/>
            <a:ext cx="2232248" cy="2974123"/>
          </a:xfrm>
          <a:prstGeom prst="rect">
            <a:avLst/>
          </a:prstGeom>
        </p:spPr>
      </p:pic>
      <p:pic>
        <p:nvPicPr>
          <p:cNvPr id="7" name="Afbeelding 6" descr="sartre2.jpg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755576" y="908720"/>
            <a:ext cx="2403676" cy="3384376"/>
          </a:xfrm>
          <a:prstGeom prst="rect">
            <a:avLst/>
          </a:prstGeom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 smtClean="0"/>
              <a:t>Breaking a long tradition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base panel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252536" y="0"/>
            <a:ext cx="10116616" cy="715199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Conclusions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5543560" cy="492514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mining is developing in to the study of Big Data and e-Science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We need to rethink scientific methodology for the 21</a:t>
            </a:r>
            <a:r>
              <a:rPr lang="en-US" baseline="30000" dirty="0" smtClean="0">
                <a:solidFill>
                  <a:schemeClr val="bg1"/>
                </a:solidFill>
              </a:rPr>
              <a:t>st</a:t>
            </a:r>
            <a:r>
              <a:rPr lang="en-US" dirty="0" smtClean="0">
                <a:solidFill>
                  <a:schemeClr val="bg1"/>
                </a:solidFill>
              </a:rPr>
              <a:t> century.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Our universe contains classes of entities that have a population size that is much smaller then their relevant model complexity measured in bits.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individual is the species!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Consequences for: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Political organization of society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Ethics and human rights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Scientific Methodology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Medical policies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(Caritas versus evidence based medicine)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1996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 descr="Data Mining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987824" y="1844824"/>
            <a:ext cx="2725369" cy="42451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6200"/>
            <a:ext cx="7772400" cy="1143000"/>
          </a:xfrm>
          <a:noFill/>
          <a:ln/>
        </p:spPr>
        <p:txBody>
          <a:bodyPr/>
          <a:lstStyle/>
          <a:p>
            <a:pPr defTabSz="762000"/>
            <a:r>
              <a:rPr lang="en-US"/>
              <a:t>The ancestors of Data Mining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3197225" y="1447800"/>
            <a:ext cx="1917700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sz="3200">
                <a:solidFill>
                  <a:srgbClr val="00279F"/>
                </a:solidFill>
                <a:latin typeface="Arial" pitchFamily="34" charset="0"/>
              </a:rPr>
              <a:t>Database</a:t>
            </a: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2608263" y="2133600"/>
            <a:ext cx="3270250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sz="3200">
                <a:solidFill>
                  <a:srgbClr val="00279F"/>
                </a:solidFill>
                <a:latin typeface="Arial" pitchFamily="34" charset="0"/>
              </a:rPr>
              <a:t>Query languages</a:t>
            </a: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2270125" y="2819400"/>
            <a:ext cx="4510088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sz="3200">
                <a:solidFill>
                  <a:srgbClr val="00279F"/>
                </a:solidFill>
                <a:latin typeface="Arial" pitchFamily="34" charset="0"/>
              </a:rPr>
              <a:t>4 Generation languages</a:t>
            </a:r>
          </a:p>
        </p:txBody>
      </p:sp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1385888" y="3505200"/>
            <a:ext cx="5549900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sz="3200">
                <a:solidFill>
                  <a:srgbClr val="00279F"/>
                </a:solidFill>
                <a:latin typeface="Arial" pitchFamily="34" charset="0"/>
              </a:rPr>
              <a:t>Executive Information System</a:t>
            </a:r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3514725" y="4114800"/>
            <a:ext cx="1265238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sz="3200">
                <a:solidFill>
                  <a:srgbClr val="00279F"/>
                </a:solidFill>
                <a:latin typeface="Arial" pitchFamily="34" charset="0"/>
              </a:rPr>
              <a:t>OLAP</a:t>
            </a:r>
          </a:p>
        </p:txBody>
      </p:sp>
      <p:sp>
        <p:nvSpPr>
          <p:cNvPr id="14346" name="Rectangle 10"/>
          <p:cNvSpPr>
            <a:spLocks noChangeArrowheads="1"/>
          </p:cNvSpPr>
          <p:nvPr/>
        </p:nvSpPr>
        <p:spPr bwMode="auto">
          <a:xfrm>
            <a:off x="2892425" y="4724400"/>
            <a:ext cx="2346325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sz="3200">
                <a:solidFill>
                  <a:srgbClr val="00279F"/>
                </a:solidFill>
                <a:latin typeface="Arial" pitchFamily="34" charset="0"/>
              </a:rPr>
              <a:t>Data Mining</a:t>
            </a:r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2730500" y="5334000"/>
            <a:ext cx="2728913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sz="3200">
                <a:solidFill>
                  <a:srgbClr val="00279F"/>
                </a:solidFill>
                <a:latin typeface="Arial" pitchFamily="34" charset="0"/>
              </a:rPr>
              <a:t>Next hype (?!)</a:t>
            </a:r>
          </a:p>
        </p:txBody>
      </p:sp>
      <p:sp>
        <p:nvSpPr>
          <p:cNvPr id="14354" name="AutoShape 18"/>
          <p:cNvSpPr>
            <a:spLocks noChangeArrowheads="1"/>
          </p:cNvSpPr>
          <p:nvPr/>
        </p:nvSpPr>
        <p:spPr bwMode="auto">
          <a:xfrm rot="5400000">
            <a:off x="6515100" y="2400300"/>
            <a:ext cx="1066800" cy="990600"/>
          </a:xfrm>
          <a:custGeom>
            <a:avLst/>
            <a:gdLst>
              <a:gd name="T0" fmla="*/ 9250 w 21600"/>
              <a:gd name="T1" fmla="*/ 0 h 21600"/>
              <a:gd name="T2" fmla="*/ 3055 w 21600"/>
              <a:gd name="T3" fmla="*/ 21600 h 21600"/>
              <a:gd name="T4" fmla="*/ 9725 w 21600"/>
              <a:gd name="T5" fmla="*/ 8310 h 21600"/>
              <a:gd name="T6" fmla="*/ 15662 w 21600"/>
              <a:gd name="T7" fmla="*/ 14285 h 21600"/>
              <a:gd name="T8" fmla="*/ 21600 w 21600"/>
              <a:gd name="T9" fmla="*/ 831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310 h 21600"/>
              <a:gd name="T17" fmla="*/ 6110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355" name="AutoShape 19"/>
          <p:cNvSpPr>
            <a:spLocks noChangeArrowheads="1"/>
          </p:cNvSpPr>
          <p:nvPr/>
        </p:nvSpPr>
        <p:spPr bwMode="auto">
          <a:xfrm rot="16200000" flipH="1">
            <a:off x="1943100" y="1638300"/>
            <a:ext cx="1066800" cy="990600"/>
          </a:xfrm>
          <a:custGeom>
            <a:avLst/>
            <a:gdLst>
              <a:gd name="T0" fmla="*/ 9250 w 21600"/>
              <a:gd name="T1" fmla="*/ 0 h 21600"/>
              <a:gd name="T2" fmla="*/ 3055 w 21600"/>
              <a:gd name="T3" fmla="*/ 21600 h 21600"/>
              <a:gd name="T4" fmla="*/ 9725 w 21600"/>
              <a:gd name="T5" fmla="*/ 8310 h 21600"/>
              <a:gd name="T6" fmla="*/ 15662 w 21600"/>
              <a:gd name="T7" fmla="*/ 14285 h 21600"/>
              <a:gd name="T8" fmla="*/ 21600 w 21600"/>
              <a:gd name="T9" fmla="*/ 831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310 h 21600"/>
              <a:gd name="T17" fmla="*/ 6110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356" name="AutoShape 20"/>
          <p:cNvSpPr>
            <a:spLocks noChangeArrowheads="1"/>
          </p:cNvSpPr>
          <p:nvPr/>
        </p:nvSpPr>
        <p:spPr bwMode="auto">
          <a:xfrm rot="16200000" flipH="1">
            <a:off x="647700" y="3009900"/>
            <a:ext cx="1066800" cy="990600"/>
          </a:xfrm>
          <a:custGeom>
            <a:avLst/>
            <a:gdLst>
              <a:gd name="T0" fmla="*/ 9250 w 21600"/>
              <a:gd name="T1" fmla="*/ 0 h 21600"/>
              <a:gd name="T2" fmla="*/ 3055 w 21600"/>
              <a:gd name="T3" fmla="*/ 21600 h 21600"/>
              <a:gd name="T4" fmla="*/ 9725 w 21600"/>
              <a:gd name="T5" fmla="*/ 8310 h 21600"/>
              <a:gd name="T6" fmla="*/ 15662 w 21600"/>
              <a:gd name="T7" fmla="*/ 14285 h 21600"/>
              <a:gd name="T8" fmla="*/ 21600 w 21600"/>
              <a:gd name="T9" fmla="*/ 831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310 h 21600"/>
              <a:gd name="T17" fmla="*/ 6110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357" name="AutoShape 21"/>
          <p:cNvSpPr>
            <a:spLocks noChangeArrowheads="1"/>
          </p:cNvSpPr>
          <p:nvPr/>
        </p:nvSpPr>
        <p:spPr bwMode="auto">
          <a:xfrm rot="5400000">
            <a:off x="6896100" y="3695700"/>
            <a:ext cx="1066800" cy="990600"/>
          </a:xfrm>
          <a:custGeom>
            <a:avLst/>
            <a:gdLst>
              <a:gd name="T0" fmla="*/ 9250 w 21600"/>
              <a:gd name="T1" fmla="*/ 0 h 21600"/>
              <a:gd name="T2" fmla="*/ 3055 w 21600"/>
              <a:gd name="T3" fmla="*/ 21600 h 21600"/>
              <a:gd name="T4" fmla="*/ 9725 w 21600"/>
              <a:gd name="T5" fmla="*/ 8310 h 21600"/>
              <a:gd name="T6" fmla="*/ 15662 w 21600"/>
              <a:gd name="T7" fmla="*/ 14285 h 21600"/>
              <a:gd name="T8" fmla="*/ 21600 w 21600"/>
              <a:gd name="T9" fmla="*/ 831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310 h 21600"/>
              <a:gd name="T17" fmla="*/ 6110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358" name="AutoShape 22"/>
          <p:cNvSpPr>
            <a:spLocks noChangeArrowheads="1"/>
          </p:cNvSpPr>
          <p:nvPr/>
        </p:nvSpPr>
        <p:spPr bwMode="auto">
          <a:xfrm rot="16200000" flipH="1">
            <a:off x="2019300" y="4152900"/>
            <a:ext cx="1066800" cy="990600"/>
          </a:xfrm>
          <a:custGeom>
            <a:avLst/>
            <a:gdLst>
              <a:gd name="T0" fmla="*/ 9250 w 21600"/>
              <a:gd name="T1" fmla="*/ 0 h 21600"/>
              <a:gd name="T2" fmla="*/ 3055 w 21600"/>
              <a:gd name="T3" fmla="*/ 21600 h 21600"/>
              <a:gd name="T4" fmla="*/ 9725 w 21600"/>
              <a:gd name="T5" fmla="*/ 8310 h 21600"/>
              <a:gd name="T6" fmla="*/ 15662 w 21600"/>
              <a:gd name="T7" fmla="*/ 14285 h 21600"/>
              <a:gd name="T8" fmla="*/ 21600 w 21600"/>
              <a:gd name="T9" fmla="*/ 831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310 h 21600"/>
              <a:gd name="T17" fmla="*/ 6110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4359" name="AutoShape 23"/>
          <p:cNvSpPr>
            <a:spLocks noChangeArrowheads="1"/>
          </p:cNvSpPr>
          <p:nvPr/>
        </p:nvSpPr>
        <p:spPr bwMode="auto">
          <a:xfrm rot="5400000">
            <a:off x="5448300" y="4838700"/>
            <a:ext cx="1066800" cy="990600"/>
          </a:xfrm>
          <a:custGeom>
            <a:avLst/>
            <a:gdLst>
              <a:gd name="T0" fmla="*/ 9250 w 21600"/>
              <a:gd name="T1" fmla="*/ 0 h 21600"/>
              <a:gd name="T2" fmla="*/ 3055 w 21600"/>
              <a:gd name="T3" fmla="*/ 21600 h 21600"/>
              <a:gd name="T4" fmla="*/ 9725 w 21600"/>
              <a:gd name="T5" fmla="*/ 8310 h 21600"/>
              <a:gd name="T6" fmla="*/ 15662 w 21600"/>
              <a:gd name="T7" fmla="*/ 14285 h 21600"/>
              <a:gd name="T8" fmla="*/ 21600 w 21600"/>
              <a:gd name="T9" fmla="*/ 831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310 h 21600"/>
              <a:gd name="T17" fmla="*/ 6110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20600</TotalTime>
  <Words>1729</Words>
  <Application>Microsoft Office PowerPoint</Application>
  <PresentationFormat>Diavoorstelling (4:3)</PresentationFormat>
  <Paragraphs>575</Paragraphs>
  <Slides>79</Slides>
  <Notes>79</Notes>
  <HiddenSlides>0</HiddenSlides>
  <MMClips>0</MMClips>
  <ScaleCrop>false</ScaleCrop>
  <HeadingPairs>
    <vt:vector size="6" baseType="variant">
      <vt:variant>
        <vt:lpstr>Thema</vt:lpstr>
      </vt:variant>
      <vt:variant>
        <vt:i4>1</vt:i4>
      </vt:variant>
      <vt:variant>
        <vt:lpstr>Ingesloten OLE-bronprogramma's</vt:lpstr>
      </vt:variant>
      <vt:variant>
        <vt:i4>5</vt:i4>
      </vt:variant>
      <vt:variant>
        <vt:lpstr>Diatitels</vt:lpstr>
      </vt:variant>
      <vt:variant>
        <vt:i4>79</vt:i4>
      </vt:variant>
    </vt:vector>
  </HeadingPairs>
  <TitlesOfParts>
    <vt:vector size="85" baseType="lpstr">
      <vt:lpstr>Office-thema</vt:lpstr>
      <vt:lpstr>Chart</vt:lpstr>
      <vt:lpstr>Bitmap Image</vt:lpstr>
      <vt:lpstr>Document</vt:lpstr>
      <vt:lpstr>Grafiek</vt:lpstr>
      <vt:lpstr>Vergelijking</vt:lpstr>
      <vt:lpstr>Looking Backward, Looking Forward</vt:lpstr>
      <vt:lpstr>Dia 2</vt:lpstr>
      <vt:lpstr>Looking backward 1985-2012  More than 200 AI,ML,DM projects</vt:lpstr>
      <vt:lpstr>Looking forward</vt:lpstr>
      <vt:lpstr>1992: Captains</vt:lpstr>
      <vt:lpstr>Plan board</vt:lpstr>
      <vt:lpstr>Manpower planning</vt:lpstr>
      <vt:lpstr>1996</vt:lpstr>
      <vt:lpstr>The ancestors of Data Mining</vt:lpstr>
      <vt:lpstr>KDD Definition</vt:lpstr>
      <vt:lpstr>Dia 11</vt:lpstr>
      <vt:lpstr>1997: Adaptive System Management </vt:lpstr>
      <vt:lpstr>Applications</vt:lpstr>
      <vt:lpstr>Dia 14</vt:lpstr>
      <vt:lpstr>Dia 15</vt:lpstr>
      <vt:lpstr>Dia 16</vt:lpstr>
      <vt:lpstr>Patents</vt:lpstr>
      <vt:lpstr>Experiments</vt:lpstr>
      <vt:lpstr>Helpdesk calls application</vt:lpstr>
      <vt:lpstr>Decision tree Scarlos performance</vt:lpstr>
      <vt:lpstr>Paging space develops polynomially</vt:lpstr>
      <vt:lpstr>CPU Idle Trend</vt:lpstr>
      <vt:lpstr>1998-2005</vt:lpstr>
      <vt:lpstr>Dia 24</vt:lpstr>
      <vt:lpstr>Pole Balancing</vt:lpstr>
      <vt:lpstr>Ship Balancing</vt:lpstr>
      <vt:lpstr>Dia 27</vt:lpstr>
      <vt:lpstr>Dia 28</vt:lpstr>
      <vt:lpstr>Dia 29</vt:lpstr>
      <vt:lpstr>Dia 30</vt:lpstr>
      <vt:lpstr>Dia 31</vt:lpstr>
      <vt:lpstr>Mining for Sensor Calibration</vt:lpstr>
      <vt:lpstr>Mining for Sensor Calibration</vt:lpstr>
      <vt:lpstr>Dia 34</vt:lpstr>
      <vt:lpstr>2003-2009 Adaptive Information Disclosure (AID) participating in the VL-e (Virtual lav for e-Science) project</vt:lpstr>
      <vt:lpstr>Dia 36</vt:lpstr>
      <vt:lpstr>The AIDA toolbox  for knowledge extraction and knowledge management  in a Virtual Laboratory for e-Science</vt:lpstr>
      <vt:lpstr>2010-2015: D2S: From Data to Semantics          for data publishers</vt:lpstr>
      <vt:lpstr>How do we speed up the transfer  of scientific data, information, knowledge  from a research paper into actionable form?</vt:lpstr>
      <vt:lpstr>Smart content at Elsevier</vt:lpstr>
      <vt:lpstr>Looking Forward</vt:lpstr>
      <vt:lpstr>Dia 42</vt:lpstr>
      <vt:lpstr>Dia 43</vt:lpstr>
      <vt:lpstr>Research cycle</vt:lpstr>
      <vt:lpstr>Research cycle</vt:lpstr>
      <vt:lpstr>Science in the 21st century </vt:lpstr>
      <vt:lpstr>Research objective facticity project</vt:lpstr>
      <vt:lpstr>Dia 48</vt:lpstr>
      <vt:lpstr>Dia 49</vt:lpstr>
      <vt:lpstr>Between order and chaos: facticity</vt:lpstr>
      <vt:lpstr>Facticity (Questions)</vt:lpstr>
      <vt:lpstr>Turing two-part code compression</vt:lpstr>
      <vt:lpstr>Definition of facticity: the amount of self-descriptive information in a dataset </vt:lpstr>
      <vt:lpstr>Crash Course Complexity Theory</vt:lpstr>
      <vt:lpstr>existing complexity measures</vt:lpstr>
      <vt:lpstr>Dia 56</vt:lpstr>
      <vt:lpstr>Dia 57</vt:lpstr>
      <vt:lpstr>Research Questions</vt:lpstr>
      <vt:lpstr>medically relevant model of an individual human being</vt:lpstr>
      <vt:lpstr>Research cycle</vt:lpstr>
      <vt:lpstr>Research Methodology Proposal I</vt:lpstr>
      <vt:lpstr>Dia 62</vt:lpstr>
      <vt:lpstr>Powerlaws</vt:lpstr>
      <vt:lpstr>Problems!</vt:lpstr>
      <vt:lpstr>Research Methodology Proposal II</vt:lpstr>
      <vt:lpstr>Dia 66</vt:lpstr>
      <vt:lpstr>VC dimension</vt:lpstr>
      <vt:lpstr>Problems again!!</vt:lpstr>
      <vt:lpstr>12,5Mb!!</vt:lpstr>
      <vt:lpstr>Information: Some numbers</vt:lpstr>
      <vt:lpstr>Empirical Incompleteness theory</vt:lpstr>
      <vt:lpstr>Research cycle</vt:lpstr>
      <vt:lpstr>Mutual model information The classical view</vt:lpstr>
      <vt:lpstr>Crash Course Complexity Theory</vt:lpstr>
      <vt:lpstr>mutual model information? Computational View</vt:lpstr>
      <vt:lpstr>Any two unrelated human beings differ by about 3 million distinct DNA variants. </vt:lpstr>
      <vt:lpstr>Dia 77</vt:lpstr>
      <vt:lpstr>Breaking a long tradition</vt:lpstr>
      <vt:lpstr>Conclusions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Pieter</dc:creator>
  <cp:lastModifiedBy>Pieter</cp:lastModifiedBy>
  <cp:revision>1027</cp:revision>
  <dcterms:created xsi:type="dcterms:W3CDTF">2009-10-26T11:08:53Z</dcterms:created>
  <dcterms:modified xsi:type="dcterms:W3CDTF">2013-03-13T11:30:33Z</dcterms:modified>
</cp:coreProperties>
</file>